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Lst>
  <p:sldSz cy="5143500" cx="9144000"/>
  <p:notesSz cx="6858000" cy="9144000"/>
  <p:embeddedFontLst>
    <p:embeddedFont>
      <p:font typeface="Halant"/>
      <p:bold r:id="rId48"/>
    </p:embeddedFont>
    <p:embeddedFont>
      <p:font typeface="Inter"/>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Halant-bold.fntdata"/><Relationship Id="rId47" Type="http://schemas.openxmlformats.org/officeDocument/2006/relationships/slide" Target="slides/slide41.xml"/><Relationship Id="rId49" Type="http://schemas.openxmlformats.org/officeDocument/2006/relationships/font" Target="fonts/Inter-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Inter-italic.fntdata"/><Relationship Id="rId50" Type="http://schemas.openxmlformats.org/officeDocument/2006/relationships/font" Target="fonts/Inter-bold.fntdata"/><Relationship Id="rId52" Type="http://schemas.openxmlformats.org/officeDocument/2006/relationships/font" Target="fonts/Inter-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22f6d979c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g322f6d979c0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32f8a9666a3_0_3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g32f8a9666a3_0_32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32f8a9666a3_0_3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g32f8a9666a3_0_38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32cb27a99cd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g32cb27a99cd_0_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322f6d979c0_0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g322f6d979c0_0_18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322f6d979c0_0_3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g322f6d979c0_0_3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g322f6d979c0_0_4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g322f6d979c0_0_4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322f6d979c0_0_4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g322f6d979c0_0_4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g32bd4a9ca6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g32bd4a9ca67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g322f6d979c0_0_4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g322f6d979c0_0_45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g32bd4a9ca67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g32bd4a9ca67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22f6d979c0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g322f6d979c0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g322f6d979c0_0_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g322f6d979c0_0_28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g32719db5e2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g32719db5e2b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g322f6d979c0_0_4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g322f6d979c0_0_47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g322f6d979c0_0_4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g322f6d979c0_0_49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 name="Shape 595"/>
        <p:cNvGrpSpPr/>
        <p:nvPr/>
      </p:nvGrpSpPr>
      <p:grpSpPr>
        <a:xfrm>
          <a:off x="0" y="0"/>
          <a:ext cx="0" cy="0"/>
          <a:chOff x="0" y="0"/>
          <a:chExt cx="0" cy="0"/>
        </a:xfrm>
      </p:grpSpPr>
      <p:sp>
        <p:nvSpPr>
          <p:cNvPr id="596" name="Google Shape;596;g322f6d979c0_0_5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g322f6d979c0_0_5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g322f6d979c0_0_5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7" name="Google Shape;617;g322f6d979c0_0_50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g32badeb90a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g32badeb90ad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5" name="Shape 655"/>
        <p:cNvGrpSpPr/>
        <p:nvPr/>
      </p:nvGrpSpPr>
      <p:grpSpPr>
        <a:xfrm>
          <a:off x="0" y="0"/>
          <a:ext cx="0" cy="0"/>
          <a:chOff x="0" y="0"/>
          <a:chExt cx="0" cy="0"/>
        </a:xfrm>
      </p:grpSpPr>
      <p:sp>
        <p:nvSpPr>
          <p:cNvPr id="656" name="Google Shape;656;g322f6d979c0_0_3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7" name="Google Shape;657;g322f6d979c0_0_30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g322f6d979c0_0_5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g322f6d979c0_0_56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g3270ad20fa9_1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1" name="Google Shape;691;g3270ad20fa9_1_9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2cb27a99c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g32cb27a99cd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9" name="Shape 709"/>
        <p:cNvGrpSpPr/>
        <p:nvPr/>
      </p:nvGrpSpPr>
      <p:grpSpPr>
        <a:xfrm>
          <a:off x="0" y="0"/>
          <a:ext cx="0" cy="0"/>
          <a:chOff x="0" y="0"/>
          <a:chExt cx="0" cy="0"/>
        </a:xfrm>
      </p:grpSpPr>
      <p:sp>
        <p:nvSpPr>
          <p:cNvPr id="710" name="Google Shape;710;g3270ad20fa9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1" name="Google Shape;711;g3270ad20fa9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8" name="Shape 728"/>
        <p:cNvGrpSpPr/>
        <p:nvPr/>
      </p:nvGrpSpPr>
      <p:grpSpPr>
        <a:xfrm>
          <a:off x="0" y="0"/>
          <a:ext cx="0" cy="0"/>
          <a:chOff x="0" y="0"/>
          <a:chExt cx="0" cy="0"/>
        </a:xfrm>
      </p:grpSpPr>
      <p:sp>
        <p:nvSpPr>
          <p:cNvPr id="729" name="Google Shape;729;g32bd4a9ca6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0" name="Google Shape;730;g32bd4a9ca67_0_5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g322f6d979c0_0_5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52" name="Google Shape;752;g322f6d979c0_0_54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0" name="Shape 770"/>
        <p:cNvGrpSpPr/>
        <p:nvPr/>
      </p:nvGrpSpPr>
      <p:grpSpPr>
        <a:xfrm>
          <a:off x="0" y="0"/>
          <a:ext cx="0" cy="0"/>
          <a:chOff x="0" y="0"/>
          <a:chExt cx="0" cy="0"/>
        </a:xfrm>
      </p:grpSpPr>
      <p:sp>
        <p:nvSpPr>
          <p:cNvPr id="771" name="Google Shape;771;g32bd4a9ca67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72" name="Google Shape;772;g32bd4a9ca67_0_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0" name="Shape 790"/>
        <p:cNvGrpSpPr/>
        <p:nvPr/>
      </p:nvGrpSpPr>
      <p:grpSpPr>
        <a:xfrm>
          <a:off x="0" y="0"/>
          <a:ext cx="0" cy="0"/>
          <a:chOff x="0" y="0"/>
          <a:chExt cx="0" cy="0"/>
        </a:xfrm>
      </p:grpSpPr>
      <p:sp>
        <p:nvSpPr>
          <p:cNvPr id="791" name="Google Shape;791;g32f8a9666a3_0_6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2" name="Google Shape;792;g32f8a9666a3_0_6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4" name="Shape 804"/>
        <p:cNvGrpSpPr/>
        <p:nvPr/>
      </p:nvGrpSpPr>
      <p:grpSpPr>
        <a:xfrm>
          <a:off x="0" y="0"/>
          <a:ext cx="0" cy="0"/>
          <a:chOff x="0" y="0"/>
          <a:chExt cx="0" cy="0"/>
        </a:xfrm>
      </p:grpSpPr>
      <p:sp>
        <p:nvSpPr>
          <p:cNvPr id="805" name="Google Shape;805;g32f8a9666a3_0_6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6" name="Google Shape;806;g32f8a9666a3_0_67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4" name="Shape 824"/>
        <p:cNvGrpSpPr/>
        <p:nvPr/>
      </p:nvGrpSpPr>
      <p:grpSpPr>
        <a:xfrm>
          <a:off x="0" y="0"/>
          <a:ext cx="0" cy="0"/>
          <a:chOff x="0" y="0"/>
          <a:chExt cx="0" cy="0"/>
        </a:xfrm>
      </p:grpSpPr>
      <p:sp>
        <p:nvSpPr>
          <p:cNvPr id="825" name="Google Shape;825;g32f8a9666a3_0_7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6" name="Google Shape;826;g32f8a9666a3_0_74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4" name="Shape 844"/>
        <p:cNvGrpSpPr/>
        <p:nvPr/>
      </p:nvGrpSpPr>
      <p:grpSpPr>
        <a:xfrm>
          <a:off x="0" y="0"/>
          <a:ext cx="0" cy="0"/>
          <a:chOff x="0" y="0"/>
          <a:chExt cx="0" cy="0"/>
        </a:xfrm>
      </p:grpSpPr>
      <p:sp>
        <p:nvSpPr>
          <p:cNvPr id="845" name="Google Shape;845;g32f8a9666a3_0_7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6" name="Google Shape;846;g32f8a9666a3_0_78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4" name="Shape 864"/>
        <p:cNvGrpSpPr/>
        <p:nvPr/>
      </p:nvGrpSpPr>
      <p:grpSpPr>
        <a:xfrm>
          <a:off x="0" y="0"/>
          <a:ext cx="0" cy="0"/>
          <a:chOff x="0" y="0"/>
          <a:chExt cx="0" cy="0"/>
        </a:xfrm>
      </p:grpSpPr>
      <p:sp>
        <p:nvSpPr>
          <p:cNvPr id="865" name="Google Shape;865;g32f8a9666a3_0_8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66" name="Google Shape;866;g32f8a9666a3_0_80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32f8a9666a3_0_6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8" name="Google Shape;888;g32f8a9666a3_0_68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3309c8d1cc7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g3309c8d1cc7_0_10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5" name="Shape 905"/>
        <p:cNvGrpSpPr/>
        <p:nvPr/>
      </p:nvGrpSpPr>
      <p:grpSpPr>
        <a:xfrm>
          <a:off x="0" y="0"/>
          <a:ext cx="0" cy="0"/>
          <a:chOff x="0" y="0"/>
          <a:chExt cx="0" cy="0"/>
        </a:xfrm>
      </p:grpSpPr>
      <p:sp>
        <p:nvSpPr>
          <p:cNvPr id="906" name="Google Shape;906;g32f8a9666a3_0_7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07" name="Google Shape;907;g32f8a9666a3_0_72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5" name="Shape 925"/>
        <p:cNvGrpSpPr/>
        <p:nvPr/>
      </p:nvGrpSpPr>
      <p:grpSpPr>
        <a:xfrm>
          <a:off x="0" y="0"/>
          <a:ext cx="0" cy="0"/>
          <a:chOff x="0" y="0"/>
          <a:chExt cx="0" cy="0"/>
        </a:xfrm>
      </p:grpSpPr>
      <p:sp>
        <p:nvSpPr>
          <p:cNvPr id="926" name="Google Shape;926;g32f8a9666a3_0_7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27" name="Google Shape;927;g32f8a9666a3_0_70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309c8d1cc7_0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g3309c8d1cc7_0_1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3270ad20fa9_1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g3270ad20fa9_1_1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3270ad20fa9_1_2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g3270ad20fa9_1_24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309c8d1cc7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g3309c8d1cc7_0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32cb27a99cd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g32cb27a99cd_0_6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8" name="Google Shape;58;p1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9" name="Google Shape;59;p1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342900" y="1065213"/>
            <a:ext cx="3886200" cy="7350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2" name="Google Shape;62;p15"/>
          <p:cNvSpPr txBox="1"/>
          <p:nvPr>
            <p:ph idx="1" type="subTitle"/>
          </p:nvPr>
        </p:nvSpPr>
        <p:spPr>
          <a:xfrm>
            <a:off x="685800" y="1943100"/>
            <a:ext cx="3200400" cy="876300"/>
          </a:xfrm>
          <a:prstGeom prst="rect">
            <a:avLst/>
          </a:prstGeom>
          <a:noFill/>
          <a:ln>
            <a:noFill/>
          </a:ln>
        </p:spPr>
        <p:txBody>
          <a:bodyPr anchorCtr="0" anchor="t" bIns="22850" lIns="45725" spcFirstLastPara="1" rIns="45725" wrap="square" tIns="2285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p:txBody>
      </p:sp>
      <p:sp>
        <p:nvSpPr>
          <p:cNvPr id="63" name="Google Shape;63;p15"/>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4" name="Google Shape;64;p15"/>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5" name="Google Shape;65;p15"/>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6" name="Shape 66"/>
        <p:cNvGrpSpPr/>
        <p:nvPr/>
      </p:nvGrpSpPr>
      <p:grpSpPr>
        <a:xfrm>
          <a:off x="0" y="0"/>
          <a:ext cx="0" cy="0"/>
          <a:chOff x="0" y="0"/>
          <a:chExt cx="0" cy="0"/>
        </a:xfrm>
      </p:grpSpPr>
      <p:sp>
        <p:nvSpPr>
          <p:cNvPr id="67" name="Google Shape;67;p16"/>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8" name="Google Shape;68;p16"/>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69" name="Google Shape;69;p16"/>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0" name="Google Shape;70;p16"/>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1" name="Google Shape;71;p16"/>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17"/>
          <p:cNvSpPr txBox="1"/>
          <p:nvPr>
            <p:ph type="title"/>
          </p:nvPr>
        </p:nvSpPr>
        <p:spPr>
          <a:xfrm>
            <a:off x="361156" y="2203450"/>
            <a:ext cx="3886200" cy="681000"/>
          </a:xfrm>
          <a:prstGeom prst="rect">
            <a:avLst/>
          </a:prstGeom>
          <a:noFill/>
          <a:ln>
            <a:noFill/>
          </a:ln>
        </p:spPr>
        <p:txBody>
          <a:bodyPr anchorCtr="0" anchor="t" bIns="22850" lIns="45725" spcFirstLastPara="1" rIns="45725" wrap="square" tIns="22850">
            <a:normAutofit/>
          </a:bodyPr>
          <a:lstStyle>
            <a:lvl1pPr lvl="0" algn="l">
              <a:spcBef>
                <a:spcPts val="0"/>
              </a:spcBef>
              <a:spcAft>
                <a:spcPts val="0"/>
              </a:spcAft>
              <a:buClr>
                <a:schemeClr val="dk1"/>
              </a:buClr>
              <a:buSzPts val="2000"/>
              <a:buFont typeface="Calibri"/>
              <a:buNone/>
              <a:defRPr b="1" sz="2000"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74" name="Google Shape;74;p17"/>
          <p:cNvSpPr txBox="1"/>
          <p:nvPr>
            <p:ph idx="1" type="body"/>
          </p:nvPr>
        </p:nvSpPr>
        <p:spPr>
          <a:xfrm>
            <a:off x="361156" y="1453357"/>
            <a:ext cx="3886200" cy="7503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rgbClr val="888888"/>
              </a:buClr>
              <a:buSzPts val="1000"/>
              <a:buNone/>
              <a:defRPr sz="1000">
                <a:solidFill>
                  <a:srgbClr val="888888"/>
                </a:solidFill>
              </a:defRPr>
            </a:lvl1pPr>
            <a:lvl2pPr indent="-228600" lvl="1" marL="914400" algn="l">
              <a:spcBef>
                <a:spcPts val="200"/>
              </a:spcBef>
              <a:spcAft>
                <a:spcPts val="0"/>
              </a:spcAft>
              <a:buClr>
                <a:srgbClr val="888888"/>
              </a:buClr>
              <a:buSzPts val="900"/>
              <a:buNone/>
              <a:defRPr sz="900">
                <a:solidFill>
                  <a:srgbClr val="888888"/>
                </a:solidFill>
              </a:defRPr>
            </a:lvl2pPr>
            <a:lvl3pPr indent="-228600" lvl="2" marL="1371600" algn="l">
              <a:spcBef>
                <a:spcPts val="200"/>
              </a:spcBef>
              <a:spcAft>
                <a:spcPts val="0"/>
              </a:spcAft>
              <a:buClr>
                <a:srgbClr val="888888"/>
              </a:buClr>
              <a:buSzPts val="800"/>
              <a:buNone/>
              <a:defRPr sz="800">
                <a:solidFill>
                  <a:srgbClr val="888888"/>
                </a:solidFill>
              </a:defRPr>
            </a:lvl3pPr>
            <a:lvl4pPr indent="-228600" lvl="3" marL="1828800" algn="l">
              <a:spcBef>
                <a:spcPts val="100"/>
              </a:spcBef>
              <a:spcAft>
                <a:spcPts val="0"/>
              </a:spcAft>
              <a:buClr>
                <a:srgbClr val="888888"/>
              </a:buClr>
              <a:buSzPts val="700"/>
              <a:buNone/>
              <a:defRPr sz="700">
                <a:solidFill>
                  <a:srgbClr val="888888"/>
                </a:solidFill>
              </a:defRPr>
            </a:lvl4pPr>
            <a:lvl5pPr indent="-228600" lvl="4" marL="2286000" algn="l">
              <a:spcBef>
                <a:spcPts val="100"/>
              </a:spcBef>
              <a:spcAft>
                <a:spcPts val="0"/>
              </a:spcAft>
              <a:buClr>
                <a:srgbClr val="888888"/>
              </a:buClr>
              <a:buSzPts val="700"/>
              <a:buNone/>
              <a:defRPr sz="700">
                <a:solidFill>
                  <a:srgbClr val="888888"/>
                </a:solidFill>
              </a:defRPr>
            </a:lvl5pPr>
            <a:lvl6pPr indent="-228600" lvl="5" marL="2743200" algn="l">
              <a:spcBef>
                <a:spcPts val="100"/>
              </a:spcBef>
              <a:spcAft>
                <a:spcPts val="0"/>
              </a:spcAft>
              <a:buClr>
                <a:srgbClr val="888888"/>
              </a:buClr>
              <a:buSzPts val="700"/>
              <a:buNone/>
              <a:defRPr sz="700">
                <a:solidFill>
                  <a:srgbClr val="888888"/>
                </a:solidFill>
              </a:defRPr>
            </a:lvl6pPr>
            <a:lvl7pPr indent="-228600" lvl="6" marL="3200400" algn="l">
              <a:spcBef>
                <a:spcPts val="100"/>
              </a:spcBef>
              <a:spcAft>
                <a:spcPts val="0"/>
              </a:spcAft>
              <a:buClr>
                <a:srgbClr val="888888"/>
              </a:buClr>
              <a:buSzPts val="700"/>
              <a:buNone/>
              <a:defRPr sz="700">
                <a:solidFill>
                  <a:srgbClr val="888888"/>
                </a:solidFill>
              </a:defRPr>
            </a:lvl7pPr>
            <a:lvl8pPr indent="-228600" lvl="7" marL="3657600" algn="l">
              <a:spcBef>
                <a:spcPts val="100"/>
              </a:spcBef>
              <a:spcAft>
                <a:spcPts val="0"/>
              </a:spcAft>
              <a:buClr>
                <a:srgbClr val="888888"/>
              </a:buClr>
              <a:buSzPts val="700"/>
              <a:buNone/>
              <a:defRPr sz="700">
                <a:solidFill>
                  <a:srgbClr val="888888"/>
                </a:solidFill>
              </a:defRPr>
            </a:lvl8pPr>
            <a:lvl9pPr indent="-228600" lvl="8" marL="4114800" algn="l">
              <a:spcBef>
                <a:spcPts val="100"/>
              </a:spcBef>
              <a:spcAft>
                <a:spcPts val="0"/>
              </a:spcAft>
              <a:buClr>
                <a:srgbClr val="888888"/>
              </a:buClr>
              <a:buSzPts val="700"/>
              <a:buNone/>
              <a:defRPr sz="700">
                <a:solidFill>
                  <a:srgbClr val="888888"/>
                </a:solidFill>
              </a:defRPr>
            </a:lvl9pPr>
          </a:lstStyle>
          <a:p/>
        </p:txBody>
      </p:sp>
      <p:sp>
        <p:nvSpPr>
          <p:cNvPr id="75" name="Google Shape;75;p17"/>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6" name="Google Shape;76;p17"/>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7" name="Google Shape;77;p17"/>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8" name="Shape 78"/>
        <p:cNvGrpSpPr/>
        <p:nvPr/>
      </p:nvGrpSpPr>
      <p:grpSpPr>
        <a:xfrm>
          <a:off x="0" y="0"/>
          <a:ext cx="0" cy="0"/>
          <a:chOff x="0" y="0"/>
          <a:chExt cx="0" cy="0"/>
        </a:xfrm>
      </p:grpSpPr>
      <p:sp>
        <p:nvSpPr>
          <p:cNvPr id="79" name="Google Shape;79;p18"/>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0" name="Google Shape;80;p18"/>
          <p:cNvSpPr txBox="1"/>
          <p:nvPr>
            <p:ph idx="1" type="body"/>
          </p:nvPr>
        </p:nvSpPr>
        <p:spPr>
          <a:xfrm>
            <a:off x="2286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1" name="Google Shape;81;p18"/>
          <p:cNvSpPr txBox="1"/>
          <p:nvPr>
            <p:ph idx="2" type="body"/>
          </p:nvPr>
        </p:nvSpPr>
        <p:spPr>
          <a:xfrm>
            <a:off x="23241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2" name="Google Shape;82;p18"/>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3" name="Google Shape;83;p18"/>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4" name="Google Shape;84;p18"/>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5" name="Shape 85"/>
        <p:cNvGrpSpPr/>
        <p:nvPr/>
      </p:nvGrpSpPr>
      <p:grpSpPr>
        <a:xfrm>
          <a:off x="0" y="0"/>
          <a:ext cx="0" cy="0"/>
          <a:chOff x="0" y="0"/>
          <a:chExt cx="0" cy="0"/>
        </a:xfrm>
      </p:grpSpPr>
      <p:sp>
        <p:nvSpPr>
          <p:cNvPr id="86" name="Google Shape;86;p19"/>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7" name="Google Shape;87;p19"/>
          <p:cNvSpPr txBox="1"/>
          <p:nvPr>
            <p:ph idx="1" type="body"/>
          </p:nvPr>
        </p:nvSpPr>
        <p:spPr>
          <a:xfrm>
            <a:off x="228600" y="767556"/>
            <a:ext cx="20202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88" name="Google Shape;88;p19"/>
          <p:cNvSpPr txBox="1"/>
          <p:nvPr>
            <p:ph idx="2" type="body"/>
          </p:nvPr>
        </p:nvSpPr>
        <p:spPr>
          <a:xfrm>
            <a:off x="228600" y="1087438"/>
            <a:ext cx="20202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89" name="Google Shape;89;p19"/>
          <p:cNvSpPr txBox="1"/>
          <p:nvPr>
            <p:ph idx="3" type="body"/>
          </p:nvPr>
        </p:nvSpPr>
        <p:spPr>
          <a:xfrm>
            <a:off x="2322513" y="767556"/>
            <a:ext cx="20211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90" name="Google Shape;90;p19"/>
          <p:cNvSpPr txBox="1"/>
          <p:nvPr>
            <p:ph idx="4" type="body"/>
          </p:nvPr>
        </p:nvSpPr>
        <p:spPr>
          <a:xfrm>
            <a:off x="2322513" y="1087438"/>
            <a:ext cx="20211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91" name="Google Shape;91;p19"/>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2" name="Google Shape;92;p19"/>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3" name="Google Shape;93;p19"/>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4" name="Shape 94"/>
        <p:cNvGrpSpPr/>
        <p:nvPr/>
      </p:nvGrpSpPr>
      <p:grpSpPr>
        <a:xfrm>
          <a:off x="0" y="0"/>
          <a:ext cx="0" cy="0"/>
          <a:chOff x="0" y="0"/>
          <a:chExt cx="0" cy="0"/>
        </a:xfrm>
      </p:grpSpPr>
      <p:sp>
        <p:nvSpPr>
          <p:cNvPr id="95" name="Google Shape;95;p20"/>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96" name="Google Shape;96;p20"/>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7" name="Google Shape;97;p20"/>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8" name="Google Shape;98;p20"/>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228600" y="136525"/>
            <a:ext cx="1504200" cy="5811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1" name="Google Shape;101;p21"/>
          <p:cNvSpPr txBox="1"/>
          <p:nvPr>
            <p:ph idx="1" type="body"/>
          </p:nvPr>
        </p:nvSpPr>
        <p:spPr>
          <a:xfrm>
            <a:off x="1787525" y="136525"/>
            <a:ext cx="2556000" cy="2926500"/>
          </a:xfrm>
          <a:prstGeom prst="rect">
            <a:avLst/>
          </a:prstGeom>
          <a:noFill/>
          <a:ln>
            <a:noFill/>
          </a:ln>
        </p:spPr>
        <p:txBody>
          <a:bodyPr anchorCtr="0" anchor="t" bIns="22850" lIns="45725" spcFirstLastPara="1" rIns="45725" wrap="square" tIns="22850">
            <a:normAutofit/>
          </a:bodyPr>
          <a:lstStyle>
            <a:lvl1pPr indent="-330200" lvl="0" marL="457200" algn="l">
              <a:spcBef>
                <a:spcPts val="300"/>
              </a:spcBef>
              <a:spcAft>
                <a:spcPts val="0"/>
              </a:spcAft>
              <a:buClr>
                <a:schemeClr val="dk1"/>
              </a:buClr>
              <a:buSzPts val="1600"/>
              <a:buChar char="•"/>
              <a:defRPr sz="1600"/>
            </a:lvl1pPr>
            <a:lvl2pPr indent="-317500" lvl="1" marL="914400" algn="l">
              <a:spcBef>
                <a:spcPts val="300"/>
              </a:spcBef>
              <a:spcAft>
                <a:spcPts val="0"/>
              </a:spcAft>
              <a:buClr>
                <a:schemeClr val="dk1"/>
              </a:buClr>
              <a:buSzPts val="1400"/>
              <a:buChar char="–"/>
              <a:defRPr sz="1400"/>
            </a:lvl2pPr>
            <a:lvl3pPr indent="-304800" lvl="2" marL="1371600" algn="l">
              <a:spcBef>
                <a:spcPts val="200"/>
              </a:spcBef>
              <a:spcAft>
                <a:spcPts val="0"/>
              </a:spcAft>
              <a:buClr>
                <a:schemeClr val="dk1"/>
              </a:buClr>
              <a:buSzPts val="1200"/>
              <a:buChar char="•"/>
              <a:defRPr sz="1200"/>
            </a:lvl3pPr>
            <a:lvl4pPr indent="-292100" lvl="3" marL="1828800" algn="l">
              <a:spcBef>
                <a:spcPts val="200"/>
              </a:spcBef>
              <a:spcAft>
                <a:spcPts val="0"/>
              </a:spcAft>
              <a:buClr>
                <a:schemeClr val="dk1"/>
              </a:buClr>
              <a:buSzPts val="1000"/>
              <a:buChar char="–"/>
              <a:defRPr sz="1000"/>
            </a:lvl4pPr>
            <a:lvl5pPr indent="-292100" lvl="4" marL="2286000" algn="l">
              <a:spcBef>
                <a:spcPts val="200"/>
              </a:spcBef>
              <a:spcAft>
                <a:spcPts val="0"/>
              </a:spcAft>
              <a:buClr>
                <a:schemeClr val="dk1"/>
              </a:buClr>
              <a:buSzPts val="1000"/>
              <a:buChar char="»"/>
              <a:defRPr sz="1000"/>
            </a:lvl5pPr>
            <a:lvl6pPr indent="-292100" lvl="5" marL="2743200" algn="l">
              <a:spcBef>
                <a:spcPts val="200"/>
              </a:spcBef>
              <a:spcAft>
                <a:spcPts val="0"/>
              </a:spcAft>
              <a:buClr>
                <a:schemeClr val="dk1"/>
              </a:buClr>
              <a:buSzPts val="1000"/>
              <a:buChar char="•"/>
              <a:defRPr sz="1000"/>
            </a:lvl6pPr>
            <a:lvl7pPr indent="-292100" lvl="6" marL="3200400" algn="l">
              <a:spcBef>
                <a:spcPts val="200"/>
              </a:spcBef>
              <a:spcAft>
                <a:spcPts val="0"/>
              </a:spcAft>
              <a:buClr>
                <a:schemeClr val="dk1"/>
              </a:buClr>
              <a:buSzPts val="1000"/>
              <a:buChar char="•"/>
              <a:defRPr sz="1000"/>
            </a:lvl7pPr>
            <a:lvl8pPr indent="-292100" lvl="7" marL="3657600" algn="l">
              <a:spcBef>
                <a:spcPts val="200"/>
              </a:spcBef>
              <a:spcAft>
                <a:spcPts val="0"/>
              </a:spcAft>
              <a:buClr>
                <a:schemeClr val="dk1"/>
              </a:buClr>
              <a:buSzPts val="1000"/>
              <a:buChar char="•"/>
              <a:defRPr sz="1000"/>
            </a:lvl8pPr>
            <a:lvl9pPr indent="-292100" lvl="8" marL="4114800" algn="l">
              <a:spcBef>
                <a:spcPts val="200"/>
              </a:spcBef>
              <a:spcAft>
                <a:spcPts val="0"/>
              </a:spcAft>
              <a:buClr>
                <a:schemeClr val="dk1"/>
              </a:buClr>
              <a:buSzPts val="1000"/>
              <a:buChar char="•"/>
              <a:defRPr sz="1000"/>
            </a:lvl9pPr>
          </a:lstStyle>
          <a:p/>
        </p:txBody>
      </p:sp>
      <p:sp>
        <p:nvSpPr>
          <p:cNvPr id="102" name="Google Shape;102;p21"/>
          <p:cNvSpPr txBox="1"/>
          <p:nvPr>
            <p:ph idx="2" type="body"/>
          </p:nvPr>
        </p:nvSpPr>
        <p:spPr>
          <a:xfrm>
            <a:off x="228600" y="717550"/>
            <a:ext cx="1504200" cy="23457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03" name="Google Shape;103;p21"/>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4" name="Google Shape;104;p21"/>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5" name="Google Shape;105;p21"/>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896144" y="2400300"/>
            <a:ext cx="2743200" cy="2835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8" name="Google Shape;108;p22"/>
          <p:cNvSpPr/>
          <p:nvPr>
            <p:ph idx="2" type="pic"/>
          </p:nvPr>
        </p:nvSpPr>
        <p:spPr>
          <a:xfrm>
            <a:off x="896144" y="306388"/>
            <a:ext cx="2743200" cy="2057400"/>
          </a:xfrm>
          <a:prstGeom prst="rect">
            <a:avLst/>
          </a:prstGeom>
          <a:noFill/>
          <a:ln>
            <a:noFill/>
          </a:ln>
        </p:spPr>
      </p:sp>
      <p:sp>
        <p:nvSpPr>
          <p:cNvPr id="109" name="Google Shape;109;p22"/>
          <p:cNvSpPr txBox="1"/>
          <p:nvPr>
            <p:ph idx="1" type="body"/>
          </p:nvPr>
        </p:nvSpPr>
        <p:spPr>
          <a:xfrm>
            <a:off x="896144" y="2683669"/>
            <a:ext cx="2743200" cy="4026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10" name="Google Shape;110;p22"/>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1" name="Google Shape;111;p22"/>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2" name="Google Shape;112;p22"/>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15" name="Google Shape;115;p23"/>
          <p:cNvSpPr txBox="1"/>
          <p:nvPr>
            <p:ph idx="1" type="body"/>
          </p:nvPr>
        </p:nvSpPr>
        <p:spPr>
          <a:xfrm rot="5400000">
            <a:off x="1154400" y="-125700"/>
            <a:ext cx="2263200" cy="41148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16" name="Google Shape;116;p2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7" name="Google Shape;117;p2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8" name="Google Shape;118;p2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2366100" y="1085919"/>
            <a:ext cx="2925900" cy="10287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21" name="Google Shape;121;p24"/>
          <p:cNvSpPr txBox="1"/>
          <p:nvPr>
            <p:ph idx="1" type="body"/>
          </p:nvPr>
        </p:nvSpPr>
        <p:spPr>
          <a:xfrm rot="5400000">
            <a:off x="270600" y="95319"/>
            <a:ext cx="2925900" cy="30099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22" name="Google Shape;122;p2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3" name="Google Shape;123;p2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4" name="Google Shape;124;p2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25"/>
          <p:cNvSpPr/>
          <p:nvPr/>
        </p:nvSpPr>
        <p:spPr>
          <a:xfrm>
            <a:off x="0" y="0"/>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7" name="Google Shape;127;p25"/>
          <p:cNvGrpSpPr/>
          <p:nvPr/>
        </p:nvGrpSpPr>
        <p:grpSpPr>
          <a:xfrm>
            <a:off x="830392" y="1191256"/>
            <a:ext cx="745763" cy="45826"/>
            <a:chOff x="4580561" y="2589004"/>
            <a:chExt cx="1064464" cy="25200"/>
          </a:xfrm>
        </p:grpSpPr>
        <p:sp>
          <p:nvSpPr>
            <p:cNvPr id="128" name="Google Shape;128;p25"/>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25"/>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0" name="Google Shape;130;p25"/>
          <p:cNvSpPr txBox="1"/>
          <p:nvPr>
            <p:ph type="title"/>
          </p:nvPr>
        </p:nvSpPr>
        <p:spPr>
          <a:xfrm>
            <a:off x="730000" y="1318650"/>
            <a:ext cx="3300900" cy="1687200"/>
          </a:xfrm>
          <a:prstGeom prst="rect">
            <a:avLst/>
          </a:prstGeom>
        </p:spPr>
        <p:txBody>
          <a:bodyPr anchorCtr="0" anchor="ctr" bIns="22850" lIns="45725" spcFirstLastPara="1" rIns="45725" wrap="square" tIns="22850">
            <a:normAutofit/>
          </a:bodyPr>
          <a:lstStyle>
            <a:lvl1pPr lvl="0">
              <a:spcBef>
                <a:spcPts val="0"/>
              </a:spcBef>
              <a:spcAft>
                <a:spcPts val="0"/>
              </a:spcAft>
              <a:buClr>
                <a:schemeClr val="dk2"/>
              </a:buClr>
              <a:buSzPts val="3000"/>
              <a:buNone/>
              <a:defRPr sz="3000">
                <a:solidFill>
                  <a:schemeClr val="dk2"/>
                </a:solidFill>
              </a:defRPr>
            </a:lvl1pPr>
            <a:lvl2pPr lvl="1">
              <a:spcBef>
                <a:spcPts val="0"/>
              </a:spcBef>
              <a:spcAft>
                <a:spcPts val="0"/>
              </a:spcAft>
              <a:buClr>
                <a:schemeClr val="dk2"/>
              </a:buClr>
              <a:buSzPts val="3000"/>
              <a:buNone/>
              <a:defRPr sz="3000">
                <a:solidFill>
                  <a:schemeClr val="dk2"/>
                </a:solidFill>
              </a:defRPr>
            </a:lvl2pPr>
            <a:lvl3pPr lvl="2">
              <a:spcBef>
                <a:spcPts val="0"/>
              </a:spcBef>
              <a:spcAft>
                <a:spcPts val="0"/>
              </a:spcAft>
              <a:buClr>
                <a:schemeClr val="dk2"/>
              </a:buClr>
              <a:buSzPts val="3000"/>
              <a:buNone/>
              <a:defRPr sz="3000">
                <a:solidFill>
                  <a:schemeClr val="dk2"/>
                </a:solidFill>
              </a:defRPr>
            </a:lvl3pPr>
            <a:lvl4pPr lvl="3">
              <a:spcBef>
                <a:spcPts val="0"/>
              </a:spcBef>
              <a:spcAft>
                <a:spcPts val="0"/>
              </a:spcAft>
              <a:buClr>
                <a:schemeClr val="dk2"/>
              </a:buClr>
              <a:buSzPts val="3000"/>
              <a:buNone/>
              <a:defRPr sz="3000">
                <a:solidFill>
                  <a:schemeClr val="dk2"/>
                </a:solidFill>
              </a:defRPr>
            </a:lvl4pPr>
            <a:lvl5pPr lvl="4">
              <a:spcBef>
                <a:spcPts val="0"/>
              </a:spcBef>
              <a:spcAft>
                <a:spcPts val="0"/>
              </a:spcAft>
              <a:buClr>
                <a:schemeClr val="dk2"/>
              </a:buClr>
              <a:buSzPts val="3000"/>
              <a:buNone/>
              <a:defRPr sz="3000">
                <a:solidFill>
                  <a:schemeClr val="dk2"/>
                </a:solidFill>
              </a:defRPr>
            </a:lvl5pPr>
            <a:lvl6pPr lvl="5">
              <a:spcBef>
                <a:spcPts val="0"/>
              </a:spcBef>
              <a:spcAft>
                <a:spcPts val="0"/>
              </a:spcAft>
              <a:buClr>
                <a:schemeClr val="dk2"/>
              </a:buClr>
              <a:buSzPts val="3000"/>
              <a:buNone/>
              <a:defRPr sz="3000">
                <a:solidFill>
                  <a:schemeClr val="dk2"/>
                </a:solidFill>
              </a:defRPr>
            </a:lvl6pPr>
            <a:lvl7pPr lvl="6">
              <a:spcBef>
                <a:spcPts val="0"/>
              </a:spcBef>
              <a:spcAft>
                <a:spcPts val="0"/>
              </a:spcAft>
              <a:buClr>
                <a:schemeClr val="dk2"/>
              </a:buClr>
              <a:buSzPts val="3000"/>
              <a:buNone/>
              <a:defRPr sz="3000">
                <a:solidFill>
                  <a:schemeClr val="dk2"/>
                </a:solidFill>
              </a:defRPr>
            </a:lvl7pPr>
            <a:lvl8pPr lvl="7">
              <a:spcBef>
                <a:spcPts val="0"/>
              </a:spcBef>
              <a:spcAft>
                <a:spcPts val="0"/>
              </a:spcAft>
              <a:buClr>
                <a:schemeClr val="dk2"/>
              </a:buClr>
              <a:buSzPts val="3000"/>
              <a:buNone/>
              <a:defRPr sz="3000">
                <a:solidFill>
                  <a:schemeClr val="dk2"/>
                </a:solidFill>
              </a:defRPr>
            </a:lvl8pPr>
            <a:lvl9pPr lvl="8">
              <a:spcBef>
                <a:spcPts val="0"/>
              </a:spcBef>
              <a:spcAft>
                <a:spcPts val="0"/>
              </a:spcAft>
              <a:buClr>
                <a:schemeClr val="dk2"/>
              </a:buClr>
              <a:buSzPts val="3000"/>
              <a:buNone/>
              <a:defRPr sz="3000">
                <a:solidFill>
                  <a:schemeClr val="dk2"/>
                </a:solidFill>
              </a:defRPr>
            </a:lvl9pPr>
          </a:lstStyle>
          <a:p/>
        </p:txBody>
      </p:sp>
      <p:sp>
        <p:nvSpPr>
          <p:cNvPr id="131" name="Google Shape;131;p25"/>
          <p:cNvSpPr txBox="1"/>
          <p:nvPr>
            <p:ph idx="1" type="subTitle"/>
          </p:nvPr>
        </p:nvSpPr>
        <p:spPr>
          <a:xfrm>
            <a:off x="724950" y="3161525"/>
            <a:ext cx="3300900" cy="759000"/>
          </a:xfrm>
          <a:prstGeom prst="rect">
            <a:avLst/>
          </a:prstGeom>
        </p:spPr>
        <p:txBody>
          <a:bodyPr anchorCtr="0" anchor="t" bIns="22850" lIns="45725" spcFirstLastPara="1" rIns="45725" wrap="square" tIns="22850">
            <a:normAutofit/>
          </a:bodyPr>
          <a:lstStyle>
            <a:lvl1pPr lvl="0">
              <a:lnSpc>
                <a:spcPct val="100000"/>
              </a:lnSpc>
              <a:spcBef>
                <a:spcPts val="300"/>
              </a:spcBef>
              <a:spcAft>
                <a:spcPts val="0"/>
              </a:spcAft>
              <a:buSzPts val="1600"/>
              <a:buNone/>
              <a:defRPr sz="1600"/>
            </a:lvl1pPr>
            <a:lvl2pPr lvl="1">
              <a:lnSpc>
                <a:spcPct val="100000"/>
              </a:lnSpc>
              <a:spcBef>
                <a:spcPts val="300"/>
              </a:spcBef>
              <a:spcAft>
                <a:spcPts val="0"/>
              </a:spcAft>
              <a:buSzPts val="1600"/>
              <a:buNone/>
              <a:defRPr sz="1600"/>
            </a:lvl2pPr>
            <a:lvl3pPr lvl="2">
              <a:lnSpc>
                <a:spcPct val="100000"/>
              </a:lnSpc>
              <a:spcBef>
                <a:spcPts val="200"/>
              </a:spcBef>
              <a:spcAft>
                <a:spcPts val="0"/>
              </a:spcAft>
              <a:buSzPts val="1600"/>
              <a:buNone/>
              <a:defRPr sz="1600"/>
            </a:lvl3pPr>
            <a:lvl4pPr lvl="3">
              <a:lnSpc>
                <a:spcPct val="100000"/>
              </a:lnSpc>
              <a:spcBef>
                <a:spcPts val="200"/>
              </a:spcBef>
              <a:spcAft>
                <a:spcPts val="0"/>
              </a:spcAft>
              <a:buSzPts val="1600"/>
              <a:buNone/>
              <a:defRPr sz="1600"/>
            </a:lvl4pPr>
            <a:lvl5pPr lvl="4">
              <a:lnSpc>
                <a:spcPct val="100000"/>
              </a:lnSpc>
              <a:spcBef>
                <a:spcPts val="200"/>
              </a:spcBef>
              <a:spcAft>
                <a:spcPts val="0"/>
              </a:spcAft>
              <a:buSzPts val="1600"/>
              <a:buNone/>
              <a:defRPr sz="1600"/>
            </a:lvl5pPr>
            <a:lvl6pPr lvl="5">
              <a:lnSpc>
                <a:spcPct val="100000"/>
              </a:lnSpc>
              <a:spcBef>
                <a:spcPts val="200"/>
              </a:spcBef>
              <a:spcAft>
                <a:spcPts val="0"/>
              </a:spcAft>
              <a:buSzPts val="1600"/>
              <a:buNone/>
              <a:defRPr sz="1600"/>
            </a:lvl6pPr>
            <a:lvl7pPr lvl="6">
              <a:lnSpc>
                <a:spcPct val="100000"/>
              </a:lnSpc>
              <a:spcBef>
                <a:spcPts val="200"/>
              </a:spcBef>
              <a:spcAft>
                <a:spcPts val="0"/>
              </a:spcAft>
              <a:buSzPts val="1600"/>
              <a:buNone/>
              <a:defRPr sz="1600"/>
            </a:lvl7pPr>
            <a:lvl8pPr lvl="7">
              <a:lnSpc>
                <a:spcPct val="100000"/>
              </a:lnSpc>
              <a:spcBef>
                <a:spcPts val="200"/>
              </a:spcBef>
              <a:spcAft>
                <a:spcPts val="0"/>
              </a:spcAft>
              <a:buSzPts val="1600"/>
              <a:buNone/>
              <a:defRPr sz="1600"/>
            </a:lvl8pPr>
            <a:lvl9pPr lvl="8">
              <a:lnSpc>
                <a:spcPct val="100000"/>
              </a:lnSpc>
              <a:spcBef>
                <a:spcPts val="200"/>
              </a:spcBef>
              <a:spcAft>
                <a:spcPts val="0"/>
              </a:spcAft>
              <a:buSzPts val="1600"/>
              <a:buNone/>
              <a:defRPr sz="1600"/>
            </a:lvl9pPr>
          </a:lstStyle>
          <a:p/>
        </p:txBody>
      </p:sp>
      <p:sp>
        <p:nvSpPr>
          <p:cNvPr id="132" name="Google Shape;132;p25"/>
          <p:cNvSpPr txBox="1"/>
          <p:nvPr>
            <p:ph idx="2" type="body"/>
          </p:nvPr>
        </p:nvSpPr>
        <p:spPr>
          <a:xfrm>
            <a:off x="5174225" y="1352625"/>
            <a:ext cx="3374400" cy="3025500"/>
          </a:xfrm>
          <a:prstGeom prst="rect">
            <a:avLst/>
          </a:prstGeom>
        </p:spPr>
        <p:txBody>
          <a:bodyPr anchorCtr="0" anchor="t" bIns="22850" lIns="45725" spcFirstLastPara="1" rIns="45725" wrap="square" tIns="22850">
            <a:normAutofit/>
          </a:bodyPr>
          <a:lstStyle>
            <a:lvl1pPr indent="-330200" lvl="0" marL="457200">
              <a:spcBef>
                <a:spcPts val="300"/>
              </a:spcBef>
              <a:spcAft>
                <a:spcPts val="0"/>
              </a:spcAft>
              <a:buSzPts val="1600"/>
              <a:buChar char="•"/>
              <a:defRPr/>
            </a:lvl1pPr>
            <a:lvl2pPr indent="-317500" lvl="1" marL="914400">
              <a:spcBef>
                <a:spcPts val="300"/>
              </a:spcBef>
              <a:spcAft>
                <a:spcPts val="0"/>
              </a:spcAft>
              <a:buSzPts val="1400"/>
              <a:buChar char="–"/>
              <a:defRPr/>
            </a:lvl2pPr>
            <a:lvl3pPr indent="-304800" lvl="2" marL="1371600">
              <a:spcBef>
                <a:spcPts val="200"/>
              </a:spcBef>
              <a:spcAft>
                <a:spcPts val="0"/>
              </a:spcAft>
              <a:buSzPts val="1200"/>
              <a:buChar char="•"/>
              <a:defRPr/>
            </a:lvl3pPr>
            <a:lvl4pPr indent="-292100" lvl="3" marL="1828800">
              <a:spcBef>
                <a:spcPts val="200"/>
              </a:spcBef>
              <a:spcAft>
                <a:spcPts val="0"/>
              </a:spcAft>
              <a:buSzPts val="1000"/>
              <a:buChar char="–"/>
              <a:defRPr/>
            </a:lvl4pPr>
            <a:lvl5pPr indent="-292100" lvl="4" marL="2286000">
              <a:spcBef>
                <a:spcPts val="200"/>
              </a:spcBef>
              <a:spcAft>
                <a:spcPts val="0"/>
              </a:spcAft>
              <a:buSzPts val="1000"/>
              <a:buChar char="»"/>
              <a:defRPr/>
            </a:lvl5pPr>
            <a:lvl6pPr indent="-292100" lvl="5" marL="2743200">
              <a:spcBef>
                <a:spcPts val="200"/>
              </a:spcBef>
              <a:spcAft>
                <a:spcPts val="0"/>
              </a:spcAft>
              <a:buSzPts val="1000"/>
              <a:buChar char="•"/>
              <a:defRPr/>
            </a:lvl6pPr>
            <a:lvl7pPr indent="-292100" lvl="6" marL="3200400">
              <a:spcBef>
                <a:spcPts val="200"/>
              </a:spcBef>
              <a:spcAft>
                <a:spcPts val="0"/>
              </a:spcAft>
              <a:buSzPts val="1000"/>
              <a:buChar char="•"/>
              <a:defRPr/>
            </a:lvl7pPr>
            <a:lvl8pPr indent="-292100" lvl="7" marL="3657600">
              <a:spcBef>
                <a:spcPts val="200"/>
              </a:spcBef>
              <a:spcAft>
                <a:spcPts val="0"/>
              </a:spcAft>
              <a:buSzPts val="1000"/>
              <a:buChar char="•"/>
              <a:defRPr/>
            </a:lvl8pPr>
            <a:lvl9pPr indent="-292100" lvl="8" marL="4114800">
              <a:spcBef>
                <a:spcPts val="200"/>
              </a:spcBef>
              <a:spcAft>
                <a:spcPts val="0"/>
              </a:spcAft>
              <a:buSzPts val="1000"/>
              <a:buChar char="•"/>
              <a:defRPr/>
            </a:lvl9pPr>
          </a:lstStyle>
          <a:p/>
        </p:txBody>
      </p:sp>
      <p:sp>
        <p:nvSpPr>
          <p:cNvPr id="133" name="Google Shape;133;p25"/>
          <p:cNvSpPr txBox="1"/>
          <p:nvPr>
            <p:ph idx="12" type="sldNum"/>
          </p:nvPr>
        </p:nvSpPr>
        <p:spPr>
          <a:xfrm>
            <a:off x="8536302" y="4749851"/>
            <a:ext cx="548700" cy="393600"/>
          </a:xfrm>
          <a:prstGeom prst="rect">
            <a:avLst/>
          </a:prstGeom>
        </p:spPr>
        <p:txBody>
          <a:bodyPr anchorCtr="0" anchor="ctr" bIns="22850" lIns="45725" spcFirstLastPara="1" rIns="45725" wrap="square" tIns="2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marR="0" algn="ctr">
              <a:spcBef>
                <a:spcPts val="0"/>
              </a:spcBef>
              <a:spcAft>
                <a:spcPts val="0"/>
              </a:spcAft>
              <a:buClr>
                <a:schemeClr val="dk1"/>
              </a:buClr>
              <a:buSzPts val="2200"/>
              <a:buFont typeface="Calibri"/>
              <a:buNone/>
              <a:defRPr b="0" i="0" sz="2200" u="none" cap="none" strike="noStrik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p:txBody>
      </p:sp>
      <p:sp>
        <p:nvSpPr>
          <p:cNvPr id="52" name="Google Shape;52;p13"/>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330200" lvl="0" marL="457200" marR="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1pPr>
            <a:lvl2pPr indent="-317500" lvl="1" marL="914400" marR="0" algn="l">
              <a:spcBef>
                <a:spcPts val="3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2pPr>
            <a:lvl3pPr indent="-304800" lvl="2" marL="1371600" marR="0" algn="l">
              <a:spcBef>
                <a:spcPts val="200"/>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3pPr>
            <a:lvl4pPr indent="-292100" lvl="3" marL="1828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4pPr>
            <a:lvl5pPr indent="-292100" lvl="4" marL="22860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5pPr>
            <a:lvl6pPr indent="-292100" lvl="5" marL="27432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6pPr>
            <a:lvl7pPr indent="-292100" lvl="6" marL="32004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7pPr>
            <a:lvl8pPr indent="-292100" lvl="7" marL="36576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8pPr>
            <a:lvl9pPr indent="-292100" lvl="8" marL="4114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marR="0" algn="l">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marR="0" algn="ctr">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spcBef>
                <a:spcPts val="0"/>
              </a:spcBef>
              <a:buNone/>
              <a:defRPr b="0" i="0" sz="600" u="none" cap="none" strike="noStrike">
                <a:solidFill>
                  <a:srgbClr val="888888"/>
                </a:solidFill>
                <a:latin typeface="Calibri"/>
                <a:ea typeface="Calibri"/>
                <a:cs typeface="Calibri"/>
                <a:sym typeface="Calibri"/>
              </a:defRPr>
            </a:lvl1pPr>
            <a:lvl2pPr indent="0" lvl="1" marL="0" marR="0" algn="r">
              <a:spcBef>
                <a:spcPts val="0"/>
              </a:spcBef>
              <a:buNone/>
              <a:defRPr b="0" i="0" sz="600" u="none" cap="none" strike="noStrike">
                <a:solidFill>
                  <a:srgbClr val="888888"/>
                </a:solidFill>
                <a:latin typeface="Calibri"/>
                <a:ea typeface="Calibri"/>
                <a:cs typeface="Calibri"/>
                <a:sym typeface="Calibri"/>
              </a:defRPr>
            </a:lvl2pPr>
            <a:lvl3pPr indent="0" lvl="2" marL="0" marR="0" algn="r">
              <a:spcBef>
                <a:spcPts val="0"/>
              </a:spcBef>
              <a:buNone/>
              <a:defRPr b="0" i="0" sz="600" u="none" cap="none" strike="noStrike">
                <a:solidFill>
                  <a:srgbClr val="888888"/>
                </a:solidFill>
                <a:latin typeface="Calibri"/>
                <a:ea typeface="Calibri"/>
                <a:cs typeface="Calibri"/>
                <a:sym typeface="Calibri"/>
              </a:defRPr>
            </a:lvl3pPr>
            <a:lvl4pPr indent="0" lvl="3" marL="0" marR="0" algn="r">
              <a:spcBef>
                <a:spcPts val="0"/>
              </a:spcBef>
              <a:buNone/>
              <a:defRPr b="0" i="0" sz="600" u="none" cap="none" strike="noStrike">
                <a:solidFill>
                  <a:srgbClr val="888888"/>
                </a:solidFill>
                <a:latin typeface="Calibri"/>
                <a:ea typeface="Calibri"/>
                <a:cs typeface="Calibri"/>
                <a:sym typeface="Calibri"/>
              </a:defRPr>
            </a:lvl4pPr>
            <a:lvl5pPr indent="0" lvl="4" marL="0" marR="0" algn="r">
              <a:spcBef>
                <a:spcPts val="0"/>
              </a:spcBef>
              <a:buNone/>
              <a:defRPr b="0" i="0" sz="600" u="none" cap="none" strike="noStrike">
                <a:solidFill>
                  <a:srgbClr val="888888"/>
                </a:solidFill>
                <a:latin typeface="Calibri"/>
                <a:ea typeface="Calibri"/>
                <a:cs typeface="Calibri"/>
                <a:sym typeface="Calibri"/>
              </a:defRPr>
            </a:lvl5pPr>
            <a:lvl6pPr indent="0" lvl="5" marL="0" marR="0" algn="r">
              <a:spcBef>
                <a:spcPts val="0"/>
              </a:spcBef>
              <a:buNone/>
              <a:defRPr b="0" i="0" sz="600" u="none" cap="none" strike="noStrike">
                <a:solidFill>
                  <a:srgbClr val="888888"/>
                </a:solidFill>
                <a:latin typeface="Calibri"/>
                <a:ea typeface="Calibri"/>
                <a:cs typeface="Calibri"/>
                <a:sym typeface="Calibri"/>
              </a:defRPr>
            </a:lvl6pPr>
            <a:lvl7pPr indent="0" lvl="6" marL="0" marR="0" algn="r">
              <a:spcBef>
                <a:spcPts val="0"/>
              </a:spcBef>
              <a:buNone/>
              <a:defRPr b="0" i="0" sz="600" u="none" cap="none" strike="noStrike">
                <a:solidFill>
                  <a:srgbClr val="888888"/>
                </a:solidFill>
                <a:latin typeface="Calibri"/>
                <a:ea typeface="Calibri"/>
                <a:cs typeface="Calibri"/>
                <a:sym typeface="Calibri"/>
              </a:defRPr>
            </a:lvl7pPr>
            <a:lvl8pPr indent="0" lvl="7" marL="0" marR="0" algn="r">
              <a:spcBef>
                <a:spcPts val="0"/>
              </a:spcBef>
              <a:buNone/>
              <a:defRPr b="0" i="0" sz="600" u="none" cap="none" strike="noStrike">
                <a:solidFill>
                  <a:srgbClr val="888888"/>
                </a:solidFill>
                <a:latin typeface="Calibri"/>
                <a:ea typeface="Calibri"/>
                <a:cs typeface="Calibri"/>
                <a:sym typeface="Calibri"/>
              </a:defRPr>
            </a:lvl8pPr>
            <a:lvl9pPr indent="0" lvl="8" marL="0" marR="0" algn="r">
              <a:spcBef>
                <a:spcPts val="0"/>
              </a:spcBef>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28.jp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25.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4.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hyperlink" Target="https://iwitness.usc.edu/watch?theme=193&amp;clip=1126" TargetMode="External"/><Relationship Id="rId4" Type="http://schemas.openxmlformats.org/officeDocument/2006/relationships/hyperlink" Target="https://iwitness.usc.edu/watch?theme=193&amp;clip=1127&amp;entry=0_u12knwku" TargetMode="External"/><Relationship Id="rId5"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hyperlink" Target="https://sfi.usc.edu/collections/nanjing-massacre" TargetMode="External"/><Relationship Id="rId4" Type="http://schemas.openxmlformats.org/officeDocument/2006/relationships/hyperlink" Target="https://mct.barnard.edu/memories-of-the-nanjing-massacre/overview" TargetMode="External"/><Relationship Id="rId5" Type="http://schemas.openxmlformats.org/officeDocument/2006/relationships/hyperlink" Target="https://www.history.com/topics/asian-history/nanjing-massacre" TargetMode="External"/><Relationship Id="rId6"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image" Target="../media/image4.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 Id="rId3" Type="http://schemas.openxmlformats.org/officeDocument/2006/relationships/image" Target="../media/image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hyperlink" Target="https://www.voanews.com/a/for-japanese-unit-731-survivor-speaking-truth-carries-a-cost-/7841655.html" TargetMode="Externa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 Id="rId3" Type="http://schemas.openxmlformats.org/officeDocument/2006/relationships/hyperlink" Target="https://www.pacificatrocities.org/human-experimentation.html" TargetMode="External"/><Relationship Id="rId4" Type="http://schemas.openxmlformats.org/officeDocument/2006/relationships/hyperlink" Target="https://www.voanews.com/a/for-japanese-unit-731-survivor-speaking-truth-carries-a-cost-/7841643.html" TargetMode="External"/><Relationship Id="rId5" Type="http://schemas.openxmlformats.org/officeDocument/2006/relationships/hyperlink" Target="https://www.montana.edu/historybug/yersiniaessays/shama.html" TargetMode="External"/><Relationship Id="rId6" Type="http://schemas.openxmlformats.org/officeDocument/2006/relationships/image" Target="../media/image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 Id="rId3" Type="http://schemas.openxmlformats.org/officeDocument/2006/relationships/image" Target="../media/image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9.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0.xml"/><Relationship Id="rId3" Type="http://schemas.openxmlformats.org/officeDocument/2006/relationships/image" Target="../media/image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1.xml"/><Relationship Id="rId3" Type="http://schemas.openxmlformats.org/officeDocument/2006/relationships/image" Target="../media/image4.png"/><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2.xml"/><Relationship Id="rId3" Type="http://schemas.openxmlformats.org/officeDocument/2006/relationships/hyperlink" Target="https://www.youtube.com/watch?v=fvX8gakOpU4" TargetMode="Externa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3.xml"/><Relationship Id="rId3" Type="http://schemas.openxmlformats.org/officeDocument/2006/relationships/hyperlink" Target="https://warfarehistorynetwork.com/article/wretched-misconduct-of-the-red-army/" TargetMode="External"/><Relationship Id="rId4" Type="http://schemas.openxmlformats.org/officeDocument/2006/relationships/hyperlink" Target="https://www.bbc.com/news/magazine-32529679" TargetMode="External"/><Relationship Id="rId5" Type="http://schemas.openxmlformats.org/officeDocument/2006/relationships/hyperlink" Target="https://daviscenter.fas.harvard.edu/insights/soviet-role-world-war-ii-realities-and-myths" TargetMode="External"/><Relationship Id="rId6" Type="http://schemas.openxmlformats.org/officeDocument/2006/relationships/image" Target="../media/image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4.xml"/><Relationship Id="rId3" Type="http://schemas.openxmlformats.org/officeDocument/2006/relationships/image" Target="../media/image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5.xml"/><Relationship Id="rId3" Type="http://schemas.openxmlformats.org/officeDocument/2006/relationships/image" Target="../media/image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6.xml"/><Relationship Id="rId3" Type="http://schemas.openxmlformats.org/officeDocument/2006/relationships/image" Target="../media/image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7.xml"/><Relationship Id="rId3" Type="http://schemas.openxmlformats.org/officeDocument/2006/relationships/image" Target="../media/image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8.xml"/><Relationship Id="rId3" Type="http://schemas.openxmlformats.org/officeDocument/2006/relationships/image" Target="../media/image4.png"/><Relationship Id="rId4" Type="http://schemas.openxmlformats.org/officeDocument/2006/relationships/image" Target="../media/image2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9.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0.xml"/><Relationship Id="rId3" Type="http://schemas.openxmlformats.org/officeDocument/2006/relationships/hyperlink" Target="https://time.com/after-the-bomb/" TargetMode="Externa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1.xml"/><Relationship Id="rId3" Type="http://schemas.openxmlformats.org/officeDocument/2006/relationships/hyperlink" Target="https://www.iwm.org.uk/history/the-atomic-bombs-that-ended-the-second-world-war" TargetMode="External"/><Relationship Id="rId4" Type="http://schemas.openxmlformats.org/officeDocument/2006/relationships/hyperlink" Target="https://www.icanw.org/hiroshima_and_nagasaki_bombings" TargetMode="External"/><Relationship Id="rId5" Type="http://schemas.openxmlformats.org/officeDocument/2006/relationships/hyperlink" Target="https://www.icanw.org/hiroshima_and_nagasaki_bombings" TargetMode="External"/><Relationship Id="rId6" Type="http://schemas.openxmlformats.org/officeDocument/2006/relationships/hyperlink" Target="https://www.icanw.org/hiroshima_and_nagasaki_bombings" TargetMode="External"/><Relationship Id="rId7" Type="http://schemas.openxmlformats.org/officeDocument/2006/relationships/hyperlink" Target="https://www.nationalww2museum.org/war/articles/atomic-bomb-hiroshima" TargetMode="External"/><Relationship Id="rId8"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5.png"/><Relationship Id="rId4" Type="http://schemas.openxmlformats.org/officeDocument/2006/relationships/image" Target="../media/image27.jpg"/><Relationship Id="rId5" Type="http://schemas.openxmlformats.org/officeDocument/2006/relationships/image" Target="../media/image2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5.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grpSp>
        <p:nvGrpSpPr>
          <p:cNvPr id="138" name="Google Shape;138;p26"/>
          <p:cNvGrpSpPr/>
          <p:nvPr/>
        </p:nvGrpSpPr>
        <p:grpSpPr>
          <a:xfrm>
            <a:off x="-15535" y="-90413"/>
            <a:ext cx="2119669" cy="5233992"/>
            <a:chOff x="0" y="-241102"/>
            <a:chExt cx="5652450" cy="13957313"/>
          </a:xfrm>
        </p:grpSpPr>
        <p:grpSp>
          <p:nvGrpSpPr>
            <p:cNvPr id="139" name="Google Shape;139;p26"/>
            <p:cNvGrpSpPr/>
            <p:nvPr/>
          </p:nvGrpSpPr>
          <p:grpSpPr>
            <a:xfrm>
              <a:off x="2826056" y="-241102"/>
              <a:ext cx="2826394" cy="13957313"/>
              <a:chOff x="0" y="-47625"/>
              <a:chExt cx="558300" cy="2757000"/>
            </a:xfrm>
          </p:grpSpPr>
          <p:sp>
            <p:nvSpPr>
              <p:cNvPr id="140" name="Google Shape;140;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41" name="Google Shape;141;p26"/>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42" name="Google Shape;142;p26"/>
            <p:cNvGrpSpPr/>
            <p:nvPr/>
          </p:nvGrpSpPr>
          <p:grpSpPr>
            <a:xfrm>
              <a:off x="1413028" y="-241102"/>
              <a:ext cx="2826394" cy="13957313"/>
              <a:chOff x="0" y="-47625"/>
              <a:chExt cx="558300" cy="2757000"/>
            </a:xfrm>
          </p:grpSpPr>
          <p:sp>
            <p:nvSpPr>
              <p:cNvPr id="143" name="Google Shape;143;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44" name="Google Shape;144;p26"/>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45" name="Google Shape;145;p26"/>
            <p:cNvGrpSpPr/>
            <p:nvPr/>
          </p:nvGrpSpPr>
          <p:grpSpPr>
            <a:xfrm>
              <a:off x="0" y="-241102"/>
              <a:ext cx="2826394" cy="13957313"/>
              <a:chOff x="0" y="-47625"/>
              <a:chExt cx="558300" cy="2757000"/>
            </a:xfrm>
          </p:grpSpPr>
          <p:sp>
            <p:nvSpPr>
              <p:cNvPr id="146" name="Google Shape;146;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47" name="Google Shape;147;p26"/>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148" name="Google Shape;148;p26"/>
          <p:cNvSpPr txBox="1"/>
          <p:nvPr/>
        </p:nvSpPr>
        <p:spPr>
          <a:xfrm>
            <a:off x="2104007" y="1371164"/>
            <a:ext cx="7040100" cy="18216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 sz="6100">
                <a:solidFill>
                  <a:srgbClr val="231F20"/>
                </a:solidFill>
                <a:latin typeface="Halant"/>
                <a:ea typeface="Halant"/>
                <a:cs typeface="Halant"/>
                <a:sym typeface="Halant"/>
              </a:rPr>
              <a:t>HUMAN RIGHTS VIOLATIONS WWII</a:t>
            </a:r>
            <a:endParaRPr sz="100"/>
          </a:p>
        </p:txBody>
      </p:sp>
      <p:sp>
        <p:nvSpPr>
          <p:cNvPr id="149" name="Google Shape;149;p26"/>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50" name="Google Shape;150;p26"/>
          <p:cNvSpPr txBox="1"/>
          <p:nvPr/>
        </p:nvSpPr>
        <p:spPr>
          <a:xfrm>
            <a:off x="2316976" y="3458604"/>
            <a:ext cx="6312600" cy="446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 sz="2900" u="none" cap="none" strike="noStrike">
                <a:solidFill>
                  <a:srgbClr val="231F20"/>
                </a:solidFill>
                <a:latin typeface="Inter"/>
                <a:ea typeface="Inter"/>
                <a:cs typeface="Inter"/>
                <a:sym typeface="Inter"/>
              </a:rPr>
              <a:t>Unit </a:t>
            </a:r>
            <a:r>
              <a:rPr lang="en" sz="2900">
                <a:solidFill>
                  <a:srgbClr val="231F20"/>
                </a:solidFill>
                <a:latin typeface="Inter"/>
                <a:ea typeface="Inter"/>
                <a:cs typeface="Inter"/>
                <a:sym typeface="Inter"/>
              </a:rPr>
              <a:t>8</a:t>
            </a:r>
            <a:r>
              <a:rPr lang="en" sz="2900">
                <a:solidFill>
                  <a:srgbClr val="231F20"/>
                </a:solidFill>
                <a:latin typeface="Inter"/>
                <a:ea typeface="Inter"/>
                <a:cs typeface="Inter"/>
                <a:sym typeface="Inter"/>
              </a:rPr>
              <a:t>:</a:t>
            </a:r>
            <a:r>
              <a:rPr b="0" i="0" lang="en" sz="2900" u="none" cap="none" strike="noStrike">
                <a:solidFill>
                  <a:srgbClr val="231F20"/>
                </a:solidFill>
                <a:latin typeface="Inter"/>
                <a:ea typeface="Inter"/>
                <a:cs typeface="Inter"/>
                <a:sym typeface="Inter"/>
              </a:rPr>
              <a:t> </a:t>
            </a:r>
            <a:r>
              <a:rPr lang="en" sz="2900">
                <a:solidFill>
                  <a:srgbClr val="231F20"/>
                </a:solidFill>
                <a:latin typeface="Inter"/>
                <a:ea typeface="Inter"/>
                <a:cs typeface="Inter"/>
                <a:sym typeface="Inter"/>
              </a:rPr>
              <a:t>World at War</a:t>
            </a:r>
            <a:endParaRPr sz="700"/>
          </a:p>
        </p:txBody>
      </p:sp>
      <p:sp>
        <p:nvSpPr>
          <p:cNvPr id="151" name="Google Shape;151;p26"/>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52" name="Google Shape;152;p26"/>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53" name="Google Shape;153;p26"/>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154" name="Google Shape;154;p26"/>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pic>
        <p:nvPicPr>
          <p:cNvPr id="329" name="Google Shape;329;p35"/>
          <p:cNvPicPr preferRelativeResize="0"/>
          <p:nvPr/>
        </p:nvPicPr>
        <p:blipFill rotWithShape="1">
          <a:blip r:embed="rId3">
            <a:alphaModFix/>
          </a:blip>
          <a:srcRect b="17096" l="18438" r="26239" t="11607"/>
          <a:stretch/>
        </p:blipFill>
        <p:spPr>
          <a:xfrm>
            <a:off x="4972187" y="2032475"/>
            <a:ext cx="3276763" cy="2375438"/>
          </a:xfrm>
          <a:prstGeom prst="rect">
            <a:avLst/>
          </a:prstGeom>
          <a:noFill/>
          <a:ln>
            <a:noFill/>
          </a:ln>
        </p:spPr>
      </p:pic>
      <p:grpSp>
        <p:nvGrpSpPr>
          <p:cNvPr id="330" name="Google Shape;330;p35"/>
          <p:cNvGrpSpPr/>
          <p:nvPr/>
        </p:nvGrpSpPr>
        <p:grpSpPr>
          <a:xfrm>
            <a:off x="7929578" y="-10920"/>
            <a:ext cx="781313" cy="847535"/>
            <a:chOff x="0" y="-29121"/>
            <a:chExt cx="2083500" cy="2260095"/>
          </a:xfrm>
        </p:grpSpPr>
        <p:grpSp>
          <p:nvGrpSpPr>
            <p:cNvPr id="331" name="Google Shape;331;p35"/>
            <p:cNvGrpSpPr/>
            <p:nvPr/>
          </p:nvGrpSpPr>
          <p:grpSpPr>
            <a:xfrm>
              <a:off x="75599" y="-29121"/>
              <a:ext cx="1932614" cy="2260095"/>
              <a:chOff x="0" y="-10610"/>
              <a:chExt cx="704100" cy="823410"/>
            </a:xfrm>
          </p:grpSpPr>
          <p:sp>
            <p:nvSpPr>
              <p:cNvPr id="332" name="Google Shape;332;p3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33" name="Google Shape;333;p35"/>
              <p:cNvSpPr txBox="1"/>
              <p:nvPr/>
            </p:nvSpPr>
            <p:spPr>
              <a:xfrm>
                <a:off x="0" y="-10610"/>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rPr b="1" lang="en" sz="2800">
                    <a:solidFill>
                      <a:schemeClr val="dk1"/>
                    </a:solidFill>
                    <a:latin typeface="Halant"/>
                    <a:ea typeface="Halant"/>
                    <a:cs typeface="Halant"/>
                    <a:sym typeface="Halant"/>
                  </a:rPr>
                  <a:t>9</a:t>
                </a:r>
                <a:endParaRPr b="1" i="0" sz="2800" u="none" cap="none" strike="noStrike">
                  <a:solidFill>
                    <a:schemeClr val="dk1"/>
                  </a:solidFill>
                  <a:latin typeface="Halant"/>
                  <a:ea typeface="Halant"/>
                  <a:cs typeface="Halant"/>
                  <a:sym typeface="Halant"/>
                </a:endParaRPr>
              </a:p>
            </p:txBody>
          </p:sp>
        </p:grpSp>
        <p:sp>
          <p:nvSpPr>
            <p:cNvPr id="334" name="Google Shape;334;p35"/>
            <p:cNvSpPr txBox="1"/>
            <p:nvPr/>
          </p:nvSpPr>
          <p:spPr>
            <a:xfrm>
              <a:off x="0" y="447107"/>
              <a:ext cx="2083500" cy="287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t/>
              </a:r>
              <a:endParaRPr sz="700"/>
            </a:p>
          </p:txBody>
        </p:sp>
      </p:grpSp>
      <p:sp>
        <p:nvSpPr>
          <p:cNvPr id="335" name="Google Shape;335;p35"/>
          <p:cNvSpPr/>
          <p:nvPr/>
        </p:nvSpPr>
        <p:spPr>
          <a:xfrm>
            <a:off x="631881" y="-729304"/>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sp>
        <p:nvSpPr>
          <p:cNvPr id="336" name="Google Shape;336;p35"/>
          <p:cNvSpPr/>
          <p:nvPr/>
        </p:nvSpPr>
        <p:spPr>
          <a:xfrm>
            <a:off x="5902394"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337" name="Google Shape;337;p35"/>
          <p:cNvGrpSpPr/>
          <p:nvPr/>
        </p:nvGrpSpPr>
        <p:grpSpPr>
          <a:xfrm>
            <a:off x="92701" y="-72331"/>
            <a:ext cx="468724" cy="5215830"/>
            <a:chOff x="0" y="-53378"/>
            <a:chExt cx="1249931" cy="13908880"/>
          </a:xfrm>
        </p:grpSpPr>
        <p:grpSp>
          <p:nvGrpSpPr>
            <p:cNvPr id="338" name="Google Shape;338;p35"/>
            <p:cNvGrpSpPr/>
            <p:nvPr/>
          </p:nvGrpSpPr>
          <p:grpSpPr>
            <a:xfrm>
              <a:off x="0" y="-53378"/>
              <a:ext cx="1249931" cy="13908880"/>
              <a:chOff x="0" y="-38100"/>
              <a:chExt cx="246900" cy="2747433"/>
            </a:xfrm>
          </p:grpSpPr>
          <p:sp>
            <p:nvSpPr>
              <p:cNvPr id="339" name="Google Shape;339;p35"/>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340" name="Google Shape;340;p35"/>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41" name="Google Shape;341;p35"/>
            <p:cNvSpPr txBox="1"/>
            <p:nvPr/>
          </p:nvSpPr>
          <p:spPr>
            <a:xfrm rot="-5400000">
              <a:off x="-3995496" y="6710274"/>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42" name="Google Shape;342;p35"/>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343" name="Google Shape;343;p35"/>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sp>
        <p:nvSpPr>
          <p:cNvPr id="344" name="Google Shape;344;p35"/>
          <p:cNvSpPr txBox="1"/>
          <p:nvPr/>
        </p:nvSpPr>
        <p:spPr>
          <a:xfrm>
            <a:off x="853100" y="1412113"/>
            <a:ext cx="5049300" cy="34479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None/>
            </a:pPr>
            <a:r>
              <a:rPr i="1" lang="en" sz="1700">
                <a:solidFill>
                  <a:srgbClr val="231F20"/>
                </a:solidFill>
                <a:latin typeface="Inter"/>
                <a:ea typeface="Inter"/>
                <a:cs typeface="Inter"/>
                <a:sym typeface="Inter"/>
              </a:rPr>
              <a:t>It is the process of providing detailed analysis and commentary on a source of information.</a:t>
            </a:r>
            <a:endParaRPr i="1" sz="1700">
              <a:solidFill>
                <a:srgbClr val="231F20"/>
              </a:solidFill>
              <a:latin typeface="Inter"/>
              <a:ea typeface="Inter"/>
              <a:cs typeface="Inter"/>
              <a:sym typeface="Inter"/>
            </a:endParaRPr>
          </a:p>
          <a:p>
            <a:pPr indent="0" lvl="0" marL="0" rtl="0" algn="ctr">
              <a:lnSpc>
                <a:spcPct val="100000"/>
              </a:lnSpc>
              <a:spcBef>
                <a:spcPts val="0"/>
              </a:spcBef>
              <a:spcAft>
                <a:spcPts val="0"/>
              </a:spcAft>
              <a:buNone/>
            </a:pPr>
            <a:r>
              <a:t/>
            </a:r>
            <a:endParaRPr i="1" sz="1200">
              <a:solidFill>
                <a:srgbClr val="231F20"/>
              </a:solidFill>
              <a:latin typeface="Inter"/>
              <a:ea typeface="Inter"/>
              <a:cs typeface="Inter"/>
              <a:sym typeface="Inter"/>
            </a:endParaRPr>
          </a:p>
          <a:p>
            <a:pPr indent="-222250" lvl="0" marL="22860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Purposes:</a:t>
            </a:r>
            <a:endParaRPr sz="1700">
              <a:solidFill>
                <a:srgbClr val="231F20"/>
              </a:solidFill>
              <a:latin typeface="Inter"/>
              <a:ea typeface="Inter"/>
              <a:cs typeface="Inter"/>
              <a:sym typeface="Inter"/>
            </a:endParaRPr>
          </a:p>
          <a:p>
            <a:pPr indent="-190500" lvl="1" marL="457200" rtl="0" algn="l">
              <a:lnSpc>
                <a:spcPct val="100000"/>
              </a:lnSpc>
              <a:spcBef>
                <a:spcPts val="0"/>
              </a:spcBef>
              <a:spcAft>
                <a:spcPts val="0"/>
              </a:spcAft>
              <a:buClr>
                <a:srgbClr val="231F20"/>
              </a:buClr>
              <a:buSzPts val="1200"/>
              <a:buFont typeface="Inter"/>
              <a:buChar char="○"/>
            </a:pPr>
            <a:r>
              <a:rPr lang="en" sz="1200">
                <a:solidFill>
                  <a:srgbClr val="231F20"/>
                </a:solidFill>
                <a:latin typeface="Inter"/>
                <a:ea typeface="Inter"/>
                <a:cs typeface="Inter"/>
                <a:sym typeface="Inter"/>
              </a:rPr>
              <a:t>Clarification</a:t>
            </a:r>
            <a:endParaRPr sz="1200">
              <a:solidFill>
                <a:srgbClr val="231F20"/>
              </a:solidFill>
              <a:latin typeface="Inter"/>
              <a:ea typeface="Inter"/>
              <a:cs typeface="Inter"/>
              <a:sym typeface="Inter"/>
            </a:endParaRPr>
          </a:p>
          <a:p>
            <a:pPr indent="-190500" lvl="1" marL="457200" rtl="0" algn="l">
              <a:lnSpc>
                <a:spcPct val="100000"/>
              </a:lnSpc>
              <a:spcBef>
                <a:spcPts val="0"/>
              </a:spcBef>
              <a:spcAft>
                <a:spcPts val="0"/>
              </a:spcAft>
              <a:buClr>
                <a:srgbClr val="231F20"/>
              </a:buClr>
              <a:buSzPts val="1200"/>
              <a:buFont typeface="Inter"/>
              <a:buChar char="○"/>
            </a:pPr>
            <a:r>
              <a:rPr lang="en" sz="1200">
                <a:solidFill>
                  <a:srgbClr val="231F20"/>
                </a:solidFill>
                <a:latin typeface="Inter"/>
                <a:ea typeface="Inter"/>
                <a:cs typeface="Inter"/>
                <a:sym typeface="Inter"/>
              </a:rPr>
              <a:t>Summarization</a:t>
            </a:r>
            <a:endParaRPr sz="1200">
              <a:solidFill>
                <a:srgbClr val="231F20"/>
              </a:solidFill>
              <a:latin typeface="Inter"/>
              <a:ea typeface="Inter"/>
              <a:cs typeface="Inter"/>
              <a:sym typeface="Inter"/>
            </a:endParaRPr>
          </a:p>
          <a:p>
            <a:pPr indent="-190500" lvl="1" marL="457200" rtl="0" algn="l">
              <a:lnSpc>
                <a:spcPct val="100000"/>
              </a:lnSpc>
              <a:spcBef>
                <a:spcPts val="0"/>
              </a:spcBef>
              <a:spcAft>
                <a:spcPts val="0"/>
              </a:spcAft>
              <a:buClr>
                <a:srgbClr val="231F20"/>
              </a:buClr>
              <a:buSzPts val="1200"/>
              <a:buFont typeface="Inter"/>
              <a:buChar char="○"/>
            </a:pPr>
            <a:r>
              <a:rPr lang="en" sz="1200">
                <a:solidFill>
                  <a:srgbClr val="231F20"/>
                </a:solidFill>
                <a:latin typeface="Inter"/>
                <a:ea typeface="Inter"/>
                <a:cs typeface="Inter"/>
                <a:sym typeface="Inter"/>
              </a:rPr>
              <a:t>Analyze Credibility</a:t>
            </a:r>
            <a:endParaRPr sz="1200">
              <a:solidFill>
                <a:srgbClr val="231F20"/>
              </a:solidFill>
              <a:latin typeface="Inter"/>
              <a:ea typeface="Inter"/>
              <a:cs typeface="Inter"/>
              <a:sym typeface="Inter"/>
            </a:endParaRPr>
          </a:p>
          <a:p>
            <a:pPr indent="-190500" lvl="1" marL="457200" rtl="0" algn="l">
              <a:lnSpc>
                <a:spcPct val="100000"/>
              </a:lnSpc>
              <a:spcBef>
                <a:spcPts val="0"/>
              </a:spcBef>
              <a:spcAft>
                <a:spcPts val="0"/>
              </a:spcAft>
              <a:buClr>
                <a:srgbClr val="231F20"/>
              </a:buClr>
              <a:buSzPts val="1200"/>
              <a:buFont typeface="Inter"/>
              <a:buChar char="○"/>
            </a:pPr>
            <a:r>
              <a:rPr lang="en" sz="1200">
                <a:solidFill>
                  <a:srgbClr val="231F20"/>
                </a:solidFill>
                <a:latin typeface="Inter"/>
                <a:ea typeface="Inter"/>
                <a:cs typeface="Inter"/>
                <a:sym typeface="Inter"/>
              </a:rPr>
              <a:t>Understand Perspective</a:t>
            </a:r>
            <a:endParaRPr sz="1200">
              <a:solidFill>
                <a:srgbClr val="231F20"/>
              </a:solidFill>
              <a:latin typeface="Inter"/>
              <a:ea typeface="Inter"/>
              <a:cs typeface="Inter"/>
              <a:sym typeface="Inter"/>
            </a:endParaRPr>
          </a:p>
          <a:p>
            <a:pPr indent="-190500" lvl="1" marL="457200" rtl="0" algn="l">
              <a:lnSpc>
                <a:spcPct val="100000"/>
              </a:lnSpc>
              <a:spcBef>
                <a:spcPts val="0"/>
              </a:spcBef>
              <a:spcAft>
                <a:spcPts val="0"/>
              </a:spcAft>
              <a:buClr>
                <a:srgbClr val="231F20"/>
              </a:buClr>
              <a:buSzPts val="1200"/>
              <a:buFont typeface="Inter"/>
              <a:buChar char="○"/>
            </a:pPr>
            <a:r>
              <a:rPr lang="en" sz="1200">
                <a:solidFill>
                  <a:srgbClr val="231F20"/>
                </a:solidFill>
                <a:latin typeface="Inter"/>
                <a:ea typeface="Inter"/>
                <a:cs typeface="Inter"/>
                <a:sym typeface="Inter"/>
              </a:rPr>
              <a:t>Connections</a:t>
            </a:r>
            <a:endParaRPr sz="1200">
              <a:solidFill>
                <a:srgbClr val="231F20"/>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rgbClr val="231F20"/>
              </a:solidFill>
              <a:latin typeface="Inter"/>
              <a:ea typeface="Inter"/>
              <a:cs typeface="Inter"/>
              <a:sym typeface="Inter"/>
            </a:endParaRPr>
          </a:p>
          <a:p>
            <a:pPr indent="-222250" lvl="0" marL="22860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Ways to Annotate:</a:t>
            </a:r>
            <a:endParaRPr sz="1700">
              <a:solidFill>
                <a:srgbClr val="231F20"/>
              </a:solidFill>
              <a:latin typeface="Inter"/>
              <a:ea typeface="Inter"/>
              <a:cs typeface="Inter"/>
              <a:sym typeface="Inter"/>
            </a:endParaRPr>
          </a:p>
          <a:p>
            <a:pPr indent="-190500" lvl="1" marL="457200" rtl="0" algn="l">
              <a:lnSpc>
                <a:spcPct val="100000"/>
              </a:lnSpc>
              <a:spcBef>
                <a:spcPts val="0"/>
              </a:spcBef>
              <a:spcAft>
                <a:spcPts val="0"/>
              </a:spcAft>
              <a:buClr>
                <a:srgbClr val="231F20"/>
              </a:buClr>
              <a:buSzPts val="1200"/>
              <a:buFont typeface="Inter"/>
              <a:buChar char="○"/>
            </a:pPr>
            <a:r>
              <a:rPr lang="en" sz="1200">
                <a:solidFill>
                  <a:srgbClr val="231F20"/>
                </a:solidFill>
                <a:latin typeface="Inter"/>
                <a:ea typeface="Inter"/>
                <a:cs typeface="Inter"/>
                <a:sym typeface="Inter"/>
              </a:rPr>
              <a:t>Write a summary</a:t>
            </a:r>
            <a:endParaRPr sz="1200">
              <a:solidFill>
                <a:srgbClr val="231F20"/>
              </a:solidFill>
              <a:latin typeface="Inter"/>
              <a:ea typeface="Inter"/>
              <a:cs typeface="Inter"/>
              <a:sym typeface="Inter"/>
            </a:endParaRPr>
          </a:p>
          <a:p>
            <a:pPr indent="-190500" lvl="1" marL="457200" rtl="0" algn="l">
              <a:lnSpc>
                <a:spcPct val="100000"/>
              </a:lnSpc>
              <a:spcBef>
                <a:spcPts val="0"/>
              </a:spcBef>
              <a:spcAft>
                <a:spcPts val="0"/>
              </a:spcAft>
              <a:buClr>
                <a:srgbClr val="231F20"/>
              </a:buClr>
              <a:buSzPts val="1200"/>
              <a:buFont typeface="Inter"/>
              <a:buChar char="○"/>
            </a:pPr>
            <a:r>
              <a:rPr lang="en" sz="1200">
                <a:solidFill>
                  <a:srgbClr val="231F20"/>
                </a:solidFill>
                <a:latin typeface="Inter"/>
                <a:ea typeface="Inter"/>
                <a:cs typeface="Inter"/>
                <a:sym typeface="Inter"/>
              </a:rPr>
              <a:t>Identify attributes of author</a:t>
            </a:r>
            <a:endParaRPr sz="1200">
              <a:solidFill>
                <a:srgbClr val="231F20"/>
              </a:solidFill>
              <a:latin typeface="Inter"/>
              <a:ea typeface="Inter"/>
              <a:cs typeface="Inter"/>
              <a:sym typeface="Inter"/>
            </a:endParaRPr>
          </a:p>
          <a:p>
            <a:pPr indent="-190500" lvl="1" marL="457200" rtl="0" algn="l">
              <a:lnSpc>
                <a:spcPct val="100000"/>
              </a:lnSpc>
              <a:spcBef>
                <a:spcPts val="0"/>
              </a:spcBef>
              <a:spcAft>
                <a:spcPts val="0"/>
              </a:spcAft>
              <a:buClr>
                <a:srgbClr val="231F20"/>
              </a:buClr>
              <a:buSzPts val="1200"/>
              <a:buFont typeface="Inter"/>
              <a:buChar char="○"/>
            </a:pPr>
            <a:r>
              <a:rPr lang="en" sz="1200">
                <a:solidFill>
                  <a:srgbClr val="231F20"/>
                </a:solidFill>
                <a:latin typeface="Inter"/>
                <a:ea typeface="Inter"/>
                <a:cs typeface="Inter"/>
                <a:sym typeface="Inter"/>
              </a:rPr>
              <a:t>Contextualize background information</a:t>
            </a:r>
            <a:endParaRPr sz="1200">
              <a:solidFill>
                <a:srgbClr val="231F20"/>
              </a:solidFill>
              <a:latin typeface="Inter"/>
              <a:ea typeface="Inter"/>
              <a:cs typeface="Inter"/>
              <a:sym typeface="Inter"/>
            </a:endParaRPr>
          </a:p>
          <a:p>
            <a:pPr indent="-190500" lvl="1" marL="457200" rtl="0" algn="l">
              <a:lnSpc>
                <a:spcPct val="100000"/>
              </a:lnSpc>
              <a:spcBef>
                <a:spcPts val="0"/>
              </a:spcBef>
              <a:spcAft>
                <a:spcPts val="0"/>
              </a:spcAft>
              <a:buClr>
                <a:srgbClr val="231F20"/>
              </a:buClr>
              <a:buSzPts val="1200"/>
              <a:buFont typeface="Inter"/>
              <a:buChar char="○"/>
            </a:pPr>
            <a:r>
              <a:rPr lang="en" sz="1200">
                <a:solidFill>
                  <a:srgbClr val="231F20"/>
                </a:solidFill>
                <a:latin typeface="Inter"/>
                <a:ea typeface="Inter"/>
                <a:cs typeface="Inter"/>
                <a:sym typeface="Inter"/>
              </a:rPr>
              <a:t>Highlight evidence</a:t>
            </a:r>
            <a:endParaRPr sz="1200">
              <a:solidFill>
                <a:srgbClr val="231F20"/>
              </a:solidFill>
              <a:latin typeface="Inter"/>
              <a:ea typeface="Inter"/>
              <a:cs typeface="Inter"/>
              <a:sym typeface="Inter"/>
            </a:endParaRPr>
          </a:p>
          <a:p>
            <a:pPr indent="-190500" lvl="1" marL="457200" rtl="0" algn="l">
              <a:lnSpc>
                <a:spcPct val="100000"/>
              </a:lnSpc>
              <a:spcBef>
                <a:spcPts val="0"/>
              </a:spcBef>
              <a:spcAft>
                <a:spcPts val="0"/>
              </a:spcAft>
              <a:buClr>
                <a:srgbClr val="231F20"/>
              </a:buClr>
              <a:buSzPts val="1200"/>
              <a:buFont typeface="Inter"/>
              <a:buChar char="○"/>
            </a:pPr>
            <a:r>
              <a:rPr lang="en" sz="1200">
                <a:solidFill>
                  <a:srgbClr val="231F20"/>
                </a:solidFill>
                <a:latin typeface="Inter"/>
                <a:ea typeface="Inter"/>
                <a:cs typeface="Inter"/>
                <a:sym typeface="Inter"/>
              </a:rPr>
              <a:t>Note personal thoughts and reflections</a:t>
            </a:r>
            <a:endParaRPr sz="1200">
              <a:solidFill>
                <a:srgbClr val="231F20"/>
              </a:solidFill>
              <a:latin typeface="Inter"/>
              <a:ea typeface="Inter"/>
              <a:cs typeface="Inter"/>
              <a:sym typeface="Inter"/>
            </a:endParaRPr>
          </a:p>
          <a:p>
            <a:pPr indent="-190500" lvl="1" marL="457200" rtl="0" algn="l">
              <a:lnSpc>
                <a:spcPct val="100000"/>
              </a:lnSpc>
              <a:spcBef>
                <a:spcPts val="0"/>
              </a:spcBef>
              <a:spcAft>
                <a:spcPts val="0"/>
              </a:spcAft>
              <a:buClr>
                <a:srgbClr val="231F20"/>
              </a:buClr>
              <a:buSzPts val="1200"/>
              <a:buFont typeface="Inter"/>
              <a:buChar char="○"/>
            </a:pPr>
            <a:r>
              <a:rPr lang="en" sz="1200">
                <a:solidFill>
                  <a:srgbClr val="231F20"/>
                </a:solidFill>
                <a:latin typeface="Inter"/>
                <a:ea typeface="Inter"/>
                <a:cs typeface="Inter"/>
                <a:sym typeface="Inter"/>
              </a:rPr>
              <a:t>Ask questions</a:t>
            </a:r>
            <a:endParaRPr sz="1200">
              <a:solidFill>
                <a:srgbClr val="231F20"/>
              </a:solidFill>
              <a:latin typeface="Inter"/>
              <a:ea typeface="Inter"/>
              <a:cs typeface="Inter"/>
              <a:sym typeface="Inter"/>
            </a:endParaRPr>
          </a:p>
        </p:txBody>
      </p:sp>
      <p:sp>
        <p:nvSpPr>
          <p:cNvPr id="345" name="Google Shape;345;p35"/>
          <p:cNvSpPr txBox="1"/>
          <p:nvPr/>
        </p:nvSpPr>
        <p:spPr>
          <a:xfrm>
            <a:off x="1276990" y="133350"/>
            <a:ext cx="6590100" cy="1293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WHAT IS SOURCE ANNOTATION?</a:t>
            </a:r>
            <a:endParaRPr sz="7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36"/>
          <p:cNvSpPr/>
          <p:nvPr/>
        </p:nvSpPr>
        <p:spPr>
          <a:xfrm>
            <a:off x="6882084" y="3285814"/>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51" name="Google Shape;351;p36"/>
          <p:cNvGrpSpPr/>
          <p:nvPr/>
        </p:nvGrpSpPr>
        <p:grpSpPr>
          <a:xfrm>
            <a:off x="7929578" y="-49020"/>
            <a:ext cx="781313" cy="885635"/>
            <a:chOff x="0" y="-130721"/>
            <a:chExt cx="2083500" cy="2361695"/>
          </a:xfrm>
        </p:grpSpPr>
        <p:grpSp>
          <p:nvGrpSpPr>
            <p:cNvPr id="352" name="Google Shape;352;p36"/>
            <p:cNvGrpSpPr/>
            <p:nvPr/>
          </p:nvGrpSpPr>
          <p:grpSpPr>
            <a:xfrm>
              <a:off x="75599" y="-130721"/>
              <a:ext cx="1932614" cy="2361695"/>
              <a:chOff x="0" y="-47625"/>
              <a:chExt cx="704100" cy="860425"/>
            </a:xfrm>
          </p:grpSpPr>
          <p:sp>
            <p:nvSpPr>
              <p:cNvPr id="353" name="Google Shape;353;p3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54" name="Google Shape;354;p3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55" name="Google Shape;355;p3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231F20"/>
                  </a:solidFill>
                  <a:latin typeface="Halant"/>
                  <a:ea typeface="Halant"/>
                  <a:cs typeface="Halant"/>
                  <a:sym typeface="Halant"/>
                </a:rPr>
                <a:t>10</a:t>
              </a:r>
              <a:endParaRPr sz="700"/>
            </a:p>
          </p:txBody>
        </p:sp>
      </p:grpSp>
      <p:sp>
        <p:nvSpPr>
          <p:cNvPr id="356" name="Google Shape;356;p36"/>
          <p:cNvSpPr/>
          <p:nvPr/>
        </p:nvSpPr>
        <p:spPr>
          <a:xfrm>
            <a:off x="-1314450" y="-724541"/>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57" name="Google Shape;357;p36"/>
          <p:cNvGrpSpPr/>
          <p:nvPr/>
        </p:nvGrpSpPr>
        <p:grpSpPr>
          <a:xfrm>
            <a:off x="-127008" y="4615004"/>
            <a:ext cx="9398022" cy="468724"/>
            <a:chOff x="204" y="0"/>
            <a:chExt cx="25061391" cy="1249931"/>
          </a:xfrm>
        </p:grpSpPr>
        <p:grpSp>
          <p:nvGrpSpPr>
            <p:cNvPr id="358" name="Google Shape;358;p36"/>
            <p:cNvGrpSpPr/>
            <p:nvPr/>
          </p:nvGrpSpPr>
          <p:grpSpPr>
            <a:xfrm rot="5400000">
              <a:off x="12002369" y="-11663474"/>
              <a:ext cx="1249931" cy="24576878"/>
              <a:chOff x="0" y="-38100"/>
              <a:chExt cx="246900" cy="4854692"/>
            </a:xfrm>
          </p:grpSpPr>
          <p:sp>
            <p:nvSpPr>
              <p:cNvPr id="359" name="Google Shape;359;p3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60" name="Google Shape;360;p3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61" name="Google Shape;361;p3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62" name="Google Shape;362;p3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63" name="Google Shape;363;p3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64" name="Google Shape;364;p36"/>
          <p:cNvSpPr txBox="1"/>
          <p:nvPr/>
        </p:nvSpPr>
        <p:spPr>
          <a:xfrm>
            <a:off x="168675" y="103950"/>
            <a:ext cx="7632300" cy="1169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800">
                <a:solidFill>
                  <a:srgbClr val="231F20"/>
                </a:solidFill>
                <a:latin typeface="Halant"/>
                <a:ea typeface="Halant"/>
                <a:cs typeface="Halant"/>
                <a:sym typeface="Halant"/>
              </a:rPr>
              <a:t>UNIVERSAL DECLARATION OF HUMAN RIGHTS (UDHR)</a:t>
            </a:r>
            <a:endParaRPr b="1" sz="3800">
              <a:solidFill>
                <a:srgbClr val="231F20"/>
              </a:solidFill>
              <a:latin typeface="Halant"/>
              <a:ea typeface="Halant"/>
              <a:cs typeface="Halant"/>
              <a:sym typeface="Halant"/>
            </a:endParaRPr>
          </a:p>
        </p:txBody>
      </p:sp>
      <p:sp>
        <p:nvSpPr>
          <p:cNvPr id="365" name="Google Shape;365;p36"/>
          <p:cNvSpPr/>
          <p:nvPr/>
        </p:nvSpPr>
        <p:spPr>
          <a:xfrm>
            <a:off x="307275" y="1273650"/>
            <a:ext cx="5614800" cy="3153000"/>
          </a:xfrm>
          <a:prstGeom prst="rect">
            <a:avLst/>
          </a:prstGeom>
          <a:solidFill>
            <a:srgbClr val="FCFCFC"/>
          </a:solidFill>
          <a:ln cap="flat" cmpd="sng" w="28575">
            <a:solidFill>
              <a:srgbClr val="9E9E9E"/>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u="sng">
                <a:latin typeface="Inter"/>
                <a:ea typeface="Inter"/>
                <a:cs typeface="Inter"/>
                <a:sym typeface="Inter"/>
              </a:rPr>
              <a:t>Annotation Guide:</a:t>
            </a:r>
            <a:endParaRPr u="sng">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1st Reading:</a:t>
            </a:r>
            <a:endParaRPr b="1" sz="1200">
              <a:solidFill>
                <a:srgbClr val="000000"/>
              </a:solidFill>
              <a:latin typeface="Inter"/>
              <a:ea typeface="Inter"/>
              <a:cs typeface="Inter"/>
              <a:sym typeface="Inter"/>
            </a:endParaRPr>
          </a:p>
          <a:p>
            <a:pPr indent="-304800" lvl="0" marL="457200" rtl="0" algn="l">
              <a:spcBef>
                <a:spcPts val="0"/>
              </a:spcBef>
              <a:spcAft>
                <a:spcPts val="0"/>
              </a:spcAft>
              <a:buClr>
                <a:srgbClr val="000000"/>
              </a:buClr>
              <a:buSzPts val="1200"/>
              <a:buFont typeface="Inter"/>
              <a:buChar char="●"/>
            </a:pPr>
            <a:r>
              <a:rPr lang="en" sz="1200">
                <a:solidFill>
                  <a:srgbClr val="000000"/>
                </a:solidFill>
                <a:latin typeface="Inter"/>
                <a:ea typeface="Inter"/>
                <a:cs typeface="Inter"/>
                <a:sym typeface="Inter"/>
              </a:rPr>
              <a:t>Write a </a:t>
            </a:r>
            <a:r>
              <a:rPr b="1" lang="en" sz="1200">
                <a:solidFill>
                  <a:srgbClr val="000000"/>
                </a:solidFill>
                <a:latin typeface="Inter"/>
                <a:ea typeface="Inter"/>
                <a:cs typeface="Inter"/>
                <a:sym typeface="Inter"/>
              </a:rPr>
              <a:t>?</a:t>
            </a:r>
            <a:r>
              <a:rPr lang="en" sz="1200">
                <a:solidFill>
                  <a:srgbClr val="000000"/>
                </a:solidFill>
                <a:latin typeface="Inter"/>
                <a:ea typeface="Inter"/>
                <a:cs typeface="Inter"/>
                <a:sym typeface="Inter"/>
              </a:rPr>
              <a:t> next things you don’t understand</a:t>
            </a:r>
            <a:endParaRPr sz="1200">
              <a:solidFill>
                <a:srgbClr val="000000"/>
              </a:solidFill>
              <a:latin typeface="Inter"/>
              <a:ea typeface="Inter"/>
              <a:cs typeface="Inter"/>
              <a:sym typeface="Inter"/>
            </a:endParaRPr>
          </a:p>
          <a:p>
            <a:pPr indent="-304800" lvl="0" marL="457200" rtl="0" algn="l">
              <a:spcBef>
                <a:spcPts val="0"/>
              </a:spcBef>
              <a:spcAft>
                <a:spcPts val="0"/>
              </a:spcAft>
              <a:buClr>
                <a:srgbClr val="000000"/>
              </a:buClr>
              <a:buSzPts val="1200"/>
              <a:buFont typeface="Inter"/>
              <a:buChar char="●"/>
            </a:pPr>
            <a:r>
              <a:rPr b="1" lang="en" sz="1200" u="sng">
                <a:solidFill>
                  <a:srgbClr val="000000"/>
                </a:solidFill>
                <a:latin typeface="Inter"/>
                <a:ea typeface="Inter"/>
                <a:cs typeface="Inter"/>
                <a:sym typeface="Inter"/>
              </a:rPr>
              <a:t>Underline</a:t>
            </a:r>
            <a:r>
              <a:rPr lang="en" sz="1200">
                <a:solidFill>
                  <a:srgbClr val="000000"/>
                </a:solidFill>
                <a:latin typeface="Inter"/>
                <a:ea typeface="Inter"/>
                <a:cs typeface="Inter"/>
                <a:sym typeface="Inter"/>
              </a:rPr>
              <a:t> or </a:t>
            </a:r>
            <a:r>
              <a:rPr lang="en" sz="1200">
                <a:solidFill>
                  <a:srgbClr val="000000"/>
                </a:solidFill>
                <a:highlight>
                  <a:srgbClr val="E95C3D"/>
                </a:highlight>
                <a:latin typeface="Inter"/>
                <a:ea typeface="Inter"/>
                <a:cs typeface="Inter"/>
                <a:sym typeface="Inter"/>
              </a:rPr>
              <a:t>Highlight</a:t>
            </a:r>
            <a:r>
              <a:rPr lang="en" sz="1200">
                <a:solidFill>
                  <a:srgbClr val="000000"/>
                </a:solidFill>
                <a:latin typeface="Inter"/>
                <a:ea typeface="Inter"/>
                <a:cs typeface="Inter"/>
                <a:sym typeface="Inter"/>
              </a:rPr>
              <a:t> things you think are important</a:t>
            </a:r>
            <a:endParaRPr sz="1200">
              <a:solidFill>
                <a:srgbClr val="000000"/>
              </a:solidFill>
              <a:latin typeface="Inter"/>
              <a:ea typeface="Inter"/>
              <a:cs typeface="Inter"/>
              <a:sym typeface="Inter"/>
            </a:endParaRPr>
          </a:p>
          <a:p>
            <a:pPr indent="0" lvl="0" marL="0" rtl="0" algn="l">
              <a:spcBef>
                <a:spcPts val="0"/>
              </a:spcBef>
              <a:spcAft>
                <a:spcPts val="0"/>
              </a:spcAft>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2nd Reading:</a:t>
            </a:r>
            <a:endParaRPr b="1" sz="1200">
              <a:solidFill>
                <a:srgbClr val="000000"/>
              </a:solidFill>
              <a:latin typeface="Inter"/>
              <a:ea typeface="Inter"/>
              <a:cs typeface="Inter"/>
              <a:sym typeface="Inter"/>
            </a:endParaRPr>
          </a:p>
          <a:p>
            <a:pPr indent="-304800" lvl="0" marL="457200" rtl="0" algn="l">
              <a:spcBef>
                <a:spcPts val="0"/>
              </a:spcBef>
              <a:spcAft>
                <a:spcPts val="0"/>
              </a:spcAft>
              <a:buClr>
                <a:srgbClr val="000000"/>
              </a:buClr>
              <a:buSzPts val="1200"/>
              <a:buFont typeface="Inter"/>
              <a:buChar char="●"/>
            </a:pPr>
            <a:r>
              <a:rPr lang="en" sz="1200">
                <a:solidFill>
                  <a:srgbClr val="000000"/>
                </a:solidFill>
                <a:latin typeface="Inter"/>
                <a:ea typeface="Inter"/>
                <a:cs typeface="Inter"/>
                <a:sym typeface="Inter"/>
              </a:rPr>
              <a:t>Write a </a:t>
            </a:r>
            <a:r>
              <a:rPr b="1" lang="en" sz="1200">
                <a:solidFill>
                  <a:srgbClr val="000000"/>
                </a:solidFill>
                <a:latin typeface="Inter"/>
                <a:ea typeface="Inter"/>
                <a:cs typeface="Inter"/>
                <a:sym typeface="Inter"/>
              </a:rPr>
              <a:t>question</a:t>
            </a:r>
            <a:r>
              <a:rPr lang="en" sz="1200">
                <a:solidFill>
                  <a:srgbClr val="000000"/>
                </a:solidFill>
                <a:latin typeface="Inter"/>
                <a:ea typeface="Inter"/>
                <a:cs typeface="Inter"/>
                <a:sym typeface="Inter"/>
              </a:rPr>
              <a:t> that you have about the source or the author in the margin.</a:t>
            </a:r>
            <a:endParaRPr sz="1200">
              <a:solidFill>
                <a:srgbClr val="000000"/>
              </a:solidFill>
              <a:latin typeface="Inter"/>
              <a:ea typeface="Inter"/>
              <a:cs typeface="Inter"/>
              <a:sym typeface="Inter"/>
            </a:endParaRPr>
          </a:p>
          <a:p>
            <a:pPr indent="0" lvl="0" marL="0" rtl="0" algn="l">
              <a:spcBef>
                <a:spcPts val="0"/>
              </a:spcBef>
              <a:spcAft>
                <a:spcPts val="0"/>
              </a:spcAft>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3rd Reading:</a:t>
            </a:r>
            <a:endParaRPr b="1" sz="1200">
              <a:solidFill>
                <a:srgbClr val="000000"/>
              </a:solidFill>
              <a:latin typeface="Inter"/>
              <a:ea typeface="Inter"/>
              <a:cs typeface="Inter"/>
              <a:sym typeface="Inter"/>
            </a:endParaRPr>
          </a:p>
          <a:p>
            <a:pPr indent="-304800" lvl="0" marL="457200" rtl="0" algn="l">
              <a:spcBef>
                <a:spcPts val="0"/>
              </a:spcBef>
              <a:spcAft>
                <a:spcPts val="0"/>
              </a:spcAft>
              <a:buClr>
                <a:srgbClr val="000000"/>
              </a:buClr>
              <a:buSzPts val="1200"/>
              <a:buFont typeface="Inter"/>
              <a:buChar char="●"/>
            </a:pPr>
            <a:r>
              <a:rPr b="1" lang="en" sz="1200">
                <a:solidFill>
                  <a:srgbClr val="000000"/>
                </a:solidFill>
                <a:latin typeface="Inter"/>
                <a:ea typeface="Inter"/>
                <a:cs typeface="Inter"/>
                <a:sym typeface="Inter"/>
              </a:rPr>
              <a:t>Circle</a:t>
            </a:r>
            <a:r>
              <a:rPr lang="en" sz="1200">
                <a:solidFill>
                  <a:srgbClr val="000000"/>
                </a:solidFill>
                <a:latin typeface="Inter"/>
                <a:ea typeface="Inter"/>
                <a:cs typeface="Inter"/>
                <a:sym typeface="Inter"/>
              </a:rPr>
              <a:t> anything related to Historical Significance</a:t>
            </a:r>
            <a:endParaRPr sz="1200">
              <a:solidFill>
                <a:srgbClr val="000000"/>
              </a:solidFill>
              <a:latin typeface="Inter"/>
              <a:ea typeface="Inter"/>
              <a:cs typeface="Inter"/>
              <a:sym typeface="Inter"/>
            </a:endParaRPr>
          </a:p>
          <a:p>
            <a:pPr indent="0" lvl="0" marL="457200" rtl="0" algn="l">
              <a:spcBef>
                <a:spcPts val="0"/>
              </a:spcBef>
              <a:spcAft>
                <a:spcPts val="0"/>
              </a:spcAft>
              <a:buNone/>
            </a:pPr>
            <a:r>
              <a:t/>
            </a:r>
            <a:endParaRPr sz="1200">
              <a:solidFill>
                <a:srgbClr val="000000"/>
              </a:solidFill>
              <a:latin typeface="Inter"/>
              <a:ea typeface="Inter"/>
              <a:cs typeface="Inter"/>
              <a:sym typeface="Inter"/>
            </a:endParaRPr>
          </a:p>
          <a:p>
            <a:pPr indent="0" lvl="0" marL="0" rtl="0" algn="l">
              <a:spcBef>
                <a:spcPts val="0"/>
              </a:spcBef>
              <a:spcAft>
                <a:spcPts val="0"/>
              </a:spcAft>
              <a:buNone/>
            </a:pPr>
            <a:r>
              <a:rPr b="1" lang="en" sz="1200">
                <a:solidFill>
                  <a:srgbClr val="000000"/>
                </a:solidFill>
                <a:latin typeface="Inter"/>
                <a:ea typeface="Inter"/>
                <a:cs typeface="Inter"/>
                <a:sym typeface="Inter"/>
              </a:rPr>
              <a:t>After Readings:</a:t>
            </a:r>
            <a:endParaRPr b="1" sz="1200">
              <a:solidFill>
                <a:srgbClr val="000000"/>
              </a:solidFill>
              <a:latin typeface="Inter"/>
              <a:ea typeface="Inter"/>
              <a:cs typeface="Inter"/>
              <a:sym typeface="Inter"/>
            </a:endParaRPr>
          </a:p>
          <a:p>
            <a:pPr indent="-304800" lvl="0" marL="457200" rtl="0" algn="l">
              <a:spcBef>
                <a:spcPts val="0"/>
              </a:spcBef>
              <a:spcAft>
                <a:spcPts val="0"/>
              </a:spcAft>
              <a:buClr>
                <a:srgbClr val="000000"/>
              </a:buClr>
              <a:buSzPts val="1200"/>
              <a:buFont typeface="Inter"/>
              <a:buChar char="●"/>
            </a:pPr>
            <a:r>
              <a:rPr lang="en" sz="1200">
                <a:solidFill>
                  <a:srgbClr val="000000"/>
                </a:solidFill>
                <a:latin typeface="Inter"/>
                <a:ea typeface="Inter"/>
                <a:cs typeface="Inter"/>
                <a:sym typeface="Inter"/>
              </a:rPr>
              <a:t>Complete the written component with a </a:t>
            </a:r>
            <a:r>
              <a:rPr lang="en" sz="1200">
                <a:latin typeface="Inter"/>
                <a:ea typeface="Inter"/>
                <a:cs typeface="Inter"/>
                <a:sym typeface="Inter"/>
              </a:rPr>
              <a:t>S</a:t>
            </a:r>
            <a:r>
              <a:rPr lang="en" sz="1200">
                <a:solidFill>
                  <a:srgbClr val="000000"/>
                </a:solidFill>
                <a:latin typeface="Inter"/>
                <a:ea typeface="Inter"/>
                <a:cs typeface="Inter"/>
                <a:sym typeface="Inter"/>
              </a:rPr>
              <a:t>ummary, Historical Significance and Personal Reflection </a:t>
            </a:r>
            <a:endParaRPr sz="1200">
              <a:solidFill>
                <a:srgbClr val="000000"/>
              </a:solidFill>
              <a:latin typeface="Inter"/>
              <a:ea typeface="Inter"/>
              <a:cs typeface="Inter"/>
              <a:sym typeface="Inter"/>
            </a:endParaRPr>
          </a:p>
        </p:txBody>
      </p:sp>
      <p:pic>
        <p:nvPicPr>
          <p:cNvPr id="366" name="Google Shape;366;p36"/>
          <p:cNvPicPr preferRelativeResize="0"/>
          <p:nvPr/>
        </p:nvPicPr>
        <p:blipFill rotWithShape="1">
          <a:blip r:embed="rId4">
            <a:alphaModFix/>
          </a:blip>
          <a:srcRect b="0" l="24401" r="24570" t="0"/>
          <a:stretch/>
        </p:blipFill>
        <p:spPr>
          <a:xfrm>
            <a:off x="6495675" y="1450475"/>
            <a:ext cx="2143201" cy="2799349"/>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3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72" name="Google Shape;372;p37"/>
          <p:cNvGrpSpPr/>
          <p:nvPr/>
        </p:nvGrpSpPr>
        <p:grpSpPr>
          <a:xfrm>
            <a:off x="-127008" y="4615004"/>
            <a:ext cx="9398022" cy="468724"/>
            <a:chOff x="204" y="0"/>
            <a:chExt cx="25061391" cy="1249931"/>
          </a:xfrm>
        </p:grpSpPr>
        <p:grpSp>
          <p:nvGrpSpPr>
            <p:cNvPr id="373" name="Google Shape;373;p37"/>
            <p:cNvGrpSpPr/>
            <p:nvPr/>
          </p:nvGrpSpPr>
          <p:grpSpPr>
            <a:xfrm rot="5400000">
              <a:off x="12002369" y="-11663474"/>
              <a:ext cx="1249931" cy="24576878"/>
              <a:chOff x="0" y="-38100"/>
              <a:chExt cx="246900" cy="4854692"/>
            </a:xfrm>
          </p:grpSpPr>
          <p:sp>
            <p:nvSpPr>
              <p:cNvPr id="374" name="Google Shape;374;p3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75" name="Google Shape;375;p3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76" name="Google Shape;376;p3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77" name="Google Shape;377;p3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78" name="Google Shape;378;p3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79" name="Google Shape;379;p37"/>
          <p:cNvSpPr txBox="1"/>
          <p:nvPr/>
        </p:nvSpPr>
        <p:spPr>
          <a:xfrm>
            <a:off x="1276990" y="1868488"/>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RESEARCH MATERIALS</a:t>
            </a:r>
            <a:endParaRPr i="1" sz="1800">
              <a:solidFill>
                <a:srgbClr val="231F20"/>
              </a:solidFill>
              <a:latin typeface="Halant"/>
              <a:ea typeface="Halant"/>
              <a:cs typeface="Halant"/>
              <a:sym typeface="Halant"/>
            </a:endParaRPr>
          </a:p>
        </p:txBody>
      </p:sp>
      <p:sp>
        <p:nvSpPr>
          <p:cNvPr id="380" name="Google Shape;380;p3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3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86" name="Google Shape;386;p38"/>
          <p:cNvGrpSpPr/>
          <p:nvPr/>
        </p:nvGrpSpPr>
        <p:grpSpPr>
          <a:xfrm>
            <a:off x="-127008" y="4615004"/>
            <a:ext cx="9398022" cy="468724"/>
            <a:chOff x="204" y="0"/>
            <a:chExt cx="25061391" cy="1249931"/>
          </a:xfrm>
        </p:grpSpPr>
        <p:grpSp>
          <p:nvGrpSpPr>
            <p:cNvPr id="387" name="Google Shape;387;p38"/>
            <p:cNvGrpSpPr/>
            <p:nvPr/>
          </p:nvGrpSpPr>
          <p:grpSpPr>
            <a:xfrm rot="5400000">
              <a:off x="12002369" y="-11663474"/>
              <a:ext cx="1249931" cy="24576878"/>
              <a:chOff x="0" y="-38100"/>
              <a:chExt cx="246900" cy="4854692"/>
            </a:xfrm>
          </p:grpSpPr>
          <p:sp>
            <p:nvSpPr>
              <p:cNvPr id="388" name="Google Shape;388;p3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89" name="Google Shape;389;p3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90" name="Google Shape;390;p3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91" name="Google Shape;391;p3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92" name="Google Shape;392;p3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93" name="Google Shape;393;p38"/>
          <p:cNvSpPr txBox="1"/>
          <p:nvPr/>
        </p:nvSpPr>
        <p:spPr>
          <a:xfrm>
            <a:off x="1276953" y="1980588"/>
            <a:ext cx="6590100" cy="1182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NANJING MASSACRE</a:t>
            </a:r>
            <a:endParaRPr b="1" sz="4200">
              <a:solidFill>
                <a:srgbClr val="231F20"/>
              </a:solidFill>
              <a:latin typeface="Halant"/>
              <a:ea typeface="Halant"/>
              <a:cs typeface="Halant"/>
              <a:sym typeface="Halant"/>
            </a:endParaRPr>
          </a:p>
          <a:p>
            <a:pPr indent="0" lvl="0" marL="0" marR="0" rtl="0" algn="ctr">
              <a:lnSpc>
                <a:spcPct val="140004"/>
              </a:lnSpc>
              <a:spcBef>
                <a:spcPts val="0"/>
              </a:spcBef>
              <a:spcAft>
                <a:spcPts val="0"/>
              </a:spcAft>
              <a:buNone/>
            </a:pPr>
            <a:r>
              <a:rPr i="1" lang="en" sz="1800">
                <a:solidFill>
                  <a:srgbClr val="231F20"/>
                </a:solidFill>
                <a:latin typeface="Halant"/>
                <a:ea typeface="Halant"/>
                <a:cs typeface="Halant"/>
                <a:sym typeface="Halant"/>
              </a:rPr>
              <a:t>Research Topic 1</a:t>
            </a:r>
            <a:endParaRPr i="1" sz="1800">
              <a:solidFill>
                <a:srgbClr val="231F20"/>
              </a:solidFill>
              <a:latin typeface="Halant"/>
              <a:ea typeface="Halant"/>
              <a:cs typeface="Halant"/>
              <a:sym typeface="Halant"/>
            </a:endParaRPr>
          </a:p>
        </p:txBody>
      </p:sp>
      <p:sp>
        <p:nvSpPr>
          <p:cNvPr id="394" name="Google Shape;394;p3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p39"/>
          <p:cNvSpPr txBox="1"/>
          <p:nvPr/>
        </p:nvSpPr>
        <p:spPr>
          <a:xfrm>
            <a:off x="895670" y="1295590"/>
            <a:ext cx="7352700" cy="30477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Japanese imperialism foundation for conquest in China, starting with Manchuria in 1931</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July 7, 1937: Start of Second Sino-Japanese War</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Marked by Marco Polo Bridge Incident when Japanese attacked major entry point to Beijing</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December 1937: Japanese invaded Nanjing </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Marched from Shanghai</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China’s army withdrew from Nanjing, leaving its citizens unprotected from the Japanese</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Western businessmen and missionaries created a Safety Zone for women, </a:t>
            </a:r>
            <a:r>
              <a:rPr lang="en" sz="1800">
                <a:solidFill>
                  <a:srgbClr val="231F20"/>
                </a:solidFill>
                <a:latin typeface="Inter"/>
                <a:ea typeface="Inter"/>
                <a:cs typeface="Inter"/>
                <a:sym typeface="Inter"/>
              </a:rPr>
              <a:t>children</a:t>
            </a:r>
            <a:r>
              <a:rPr lang="en" sz="1800">
                <a:solidFill>
                  <a:srgbClr val="231F20"/>
                </a:solidFill>
                <a:latin typeface="Inter"/>
                <a:ea typeface="Inter"/>
                <a:cs typeface="Inter"/>
                <a:sym typeface="Inter"/>
              </a:rPr>
              <a:t>, and other </a:t>
            </a:r>
            <a:r>
              <a:rPr lang="en" sz="1800">
                <a:solidFill>
                  <a:srgbClr val="231F20"/>
                </a:solidFill>
                <a:latin typeface="Inter"/>
                <a:ea typeface="Inter"/>
                <a:cs typeface="Inter"/>
                <a:sym typeface="Inter"/>
              </a:rPr>
              <a:t>non combatants</a:t>
            </a:r>
            <a:r>
              <a:rPr lang="en" sz="1800">
                <a:solidFill>
                  <a:srgbClr val="231F20"/>
                </a:solidFill>
                <a:latin typeface="Inter"/>
                <a:ea typeface="Inter"/>
                <a:cs typeface="Inter"/>
                <a:sym typeface="Inter"/>
              </a:rPr>
              <a:t> </a:t>
            </a:r>
            <a:endParaRPr sz="1800">
              <a:solidFill>
                <a:srgbClr val="231F20"/>
              </a:solidFill>
              <a:latin typeface="Inter"/>
              <a:ea typeface="Inter"/>
              <a:cs typeface="Inter"/>
              <a:sym typeface="Inter"/>
            </a:endParaRPr>
          </a:p>
        </p:txBody>
      </p:sp>
      <p:sp>
        <p:nvSpPr>
          <p:cNvPr id="400" name="Google Shape;400;p39"/>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01" name="Google Shape;401;p39"/>
          <p:cNvGrpSpPr/>
          <p:nvPr/>
        </p:nvGrpSpPr>
        <p:grpSpPr>
          <a:xfrm>
            <a:off x="-127008" y="4615004"/>
            <a:ext cx="9398022" cy="468724"/>
            <a:chOff x="204" y="0"/>
            <a:chExt cx="25061391" cy="1249931"/>
          </a:xfrm>
        </p:grpSpPr>
        <p:grpSp>
          <p:nvGrpSpPr>
            <p:cNvPr id="402" name="Google Shape;402;p39"/>
            <p:cNvGrpSpPr/>
            <p:nvPr/>
          </p:nvGrpSpPr>
          <p:grpSpPr>
            <a:xfrm rot="5400000">
              <a:off x="12002369" y="-11663474"/>
              <a:ext cx="1249931" cy="24576878"/>
              <a:chOff x="0" y="-38100"/>
              <a:chExt cx="246900" cy="4854692"/>
            </a:xfrm>
          </p:grpSpPr>
          <p:sp>
            <p:nvSpPr>
              <p:cNvPr id="403" name="Google Shape;403;p3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04" name="Google Shape;404;p3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05" name="Google Shape;405;p3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06" name="Google Shape;406;p3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07" name="Google Shape;407;p3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08" name="Google Shape;408;p39"/>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CONTEXT</a:t>
            </a:r>
            <a:endParaRPr sz="700"/>
          </a:p>
        </p:txBody>
      </p:sp>
      <p:grpSp>
        <p:nvGrpSpPr>
          <p:cNvPr id="409" name="Google Shape;409;p39"/>
          <p:cNvGrpSpPr/>
          <p:nvPr/>
        </p:nvGrpSpPr>
        <p:grpSpPr>
          <a:xfrm>
            <a:off x="7929578" y="-49020"/>
            <a:ext cx="781313" cy="885635"/>
            <a:chOff x="0" y="-130721"/>
            <a:chExt cx="2083500" cy="2361695"/>
          </a:xfrm>
        </p:grpSpPr>
        <p:grpSp>
          <p:nvGrpSpPr>
            <p:cNvPr id="410" name="Google Shape;410;p39"/>
            <p:cNvGrpSpPr/>
            <p:nvPr/>
          </p:nvGrpSpPr>
          <p:grpSpPr>
            <a:xfrm>
              <a:off x="75599" y="-130721"/>
              <a:ext cx="1932614" cy="2361695"/>
              <a:chOff x="0" y="-47625"/>
              <a:chExt cx="704100" cy="860425"/>
            </a:xfrm>
          </p:grpSpPr>
          <p:sp>
            <p:nvSpPr>
              <p:cNvPr id="411" name="Google Shape;411;p3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12" name="Google Shape;412;p3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13" name="Google Shape;413;p3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414" name="Google Shape;414;p39"/>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40"/>
          <p:cNvSpPr txBox="1"/>
          <p:nvPr/>
        </p:nvSpPr>
        <p:spPr>
          <a:xfrm>
            <a:off x="895670" y="1219390"/>
            <a:ext cx="7352700" cy="33249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December 13, 1937: Japanese take Nanjing</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Around 300,000 Chinese civilians and unarmed soldiers murdered by the Japanese</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Japanese tracked down and killed Chinese soldiers, murdered families that were living outside the Safety Zone, and raped tens of thousands of women</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Refugees attempted to escape the Japanese by crossing the Yangtze River, but could not get across</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Japanese opened fire on those on the shore and those who tried to swim across, killing around 50,000 Chinese</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January 1938: Safety Zone disbanded, and upon civilians’ return home, the atrocities resumed </a:t>
            </a:r>
            <a:endParaRPr sz="1800">
              <a:solidFill>
                <a:srgbClr val="231F20"/>
              </a:solidFill>
              <a:latin typeface="Inter"/>
              <a:ea typeface="Inter"/>
              <a:cs typeface="Inter"/>
              <a:sym typeface="Inter"/>
            </a:endParaRPr>
          </a:p>
        </p:txBody>
      </p:sp>
      <p:sp>
        <p:nvSpPr>
          <p:cNvPr id="420" name="Google Shape;420;p4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21" name="Google Shape;421;p40"/>
          <p:cNvGrpSpPr/>
          <p:nvPr/>
        </p:nvGrpSpPr>
        <p:grpSpPr>
          <a:xfrm>
            <a:off x="-127008" y="4615004"/>
            <a:ext cx="9398022" cy="468724"/>
            <a:chOff x="204" y="0"/>
            <a:chExt cx="25061391" cy="1249931"/>
          </a:xfrm>
        </p:grpSpPr>
        <p:grpSp>
          <p:nvGrpSpPr>
            <p:cNvPr id="422" name="Google Shape;422;p40"/>
            <p:cNvGrpSpPr/>
            <p:nvPr/>
          </p:nvGrpSpPr>
          <p:grpSpPr>
            <a:xfrm rot="5400000">
              <a:off x="12002369" y="-11663474"/>
              <a:ext cx="1249931" cy="24576878"/>
              <a:chOff x="0" y="-38100"/>
              <a:chExt cx="246900" cy="4854692"/>
            </a:xfrm>
          </p:grpSpPr>
          <p:sp>
            <p:nvSpPr>
              <p:cNvPr id="423" name="Google Shape;423;p4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24" name="Google Shape;424;p4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25" name="Google Shape;425;p4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26" name="Google Shape;426;p4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27" name="Google Shape;427;p4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28" name="Google Shape;428;p40"/>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THE MASSACRE</a:t>
            </a:r>
            <a:endParaRPr sz="700"/>
          </a:p>
        </p:txBody>
      </p:sp>
      <p:grpSp>
        <p:nvGrpSpPr>
          <p:cNvPr id="429" name="Google Shape;429;p40"/>
          <p:cNvGrpSpPr/>
          <p:nvPr/>
        </p:nvGrpSpPr>
        <p:grpSpPr>
          <a:xfrm>
            <a:off x="7929578" y="-49020"/>
            <a:ext cx="781313" cy="885635"/>
            <a:chOff x="0" y="-130721"/>
            <a:chExt cx="2083500" cy="2361695"/>
          </a:xfrm>
        </p:grpSpPr>
        <p:grpSp>
          <p:nvGrpSpPr>
            <p:cNvPr id="430" name="Google Shape;430;p40"/>
            <p:cNvGrpSpPr/>
            <p:nvPr/>
          </p:nvGrpSpPr>
          <p:grpSpPr>
            <a:xfrm>
              <a:off x="75599" y="-130721"/>
              <a:ext cx="1932614" cy="2361695"/>
              <a:chOff x="0" y="-47625"/>
              <a:chExt cx="704100" cy="860425"/>
            </a:xfrm>
          </p:grpSpPr>
          <p:sp>
            <p:nvSpPr>
              <p:cNvPr id="431" name="Google Shape;431;p4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32" name="Google Shape;432;p4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33" name="Google Shape;433;p4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2</a:t>
              </a:r>
              <a:endParaRPr sz="700">
                <a:solidFill>
                  <a:schemeClr val="lt1"/>
                </a:solidFill>
              </a:endParaRPr>
            </a:p>
          </p:txBody>
        </p:sp>
      </p:grpSp>
      <p:sp>
        <p:nvSpPr>
          <p:cNvPr id="434" name="Google Shape;434;p4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41"/>
          <p:cNvSpPr txBox="1"/>
          <p:nvPr/>
        </p:nvSpPr>
        <p:spPr>
          <a:xfrm>
            <a:off x="542700" y="1219400"/>
            <a:ext cx="4254900" cy="138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Japanese were known for pillaging and looting cities, but also for violence towards the Chinese including killing contests, mass executions, and brutal forms of killing.</a:t>
            </a:r>
            <a:endParaRPr sz="1800">
              <a:solidFill>
                <a:srgbClr val="231F20"/>
              </a:solidFill>
              <a:latin typeface="Inter"/>
              <a:ea typeface="Inter"/>
              <a:cs typeface="Inter"/>
              <a:sym typeface="Inter"/>
            </a:endParaRPr>
          </a:p>
        </p:txBody>
      </p:sp>
      <p:sp>
        <p:nvSpPr>
          <p:cNvPr id="440" name="Google Shape;440;p41"/>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41" name="Google Shape;441;p41"/>
          <p:cNvGrpSpPr/>
          <p:nvPr/>
        </p:nvGrpSpPr>
        <p:grpSpPr>
          <a:xfrm>
            <a:off x="-127008" y="4615004"/>
            <a:ext cx="9398022" cy="468724"/>
            <a:chOff x="204" y="0"/>
            <a:chExt cx="25061391" cy="1249931"/>
          </a:xfrm>
        </p:grpSpPr>
        <p:grpSp>
          <p:nvGrpSpPr>
            <p:cNvPr id="442" name="Google Shape;442;p41"/>
            <p:cNvGrpSpPr/>
            <p:nvPr/>
          </p:nvGrpSpPr>
          <p:grpSpPr>
            <a:xfrm rot="5400000">
              <a:off x="12002369" y="-11663474"/>
              <a:ext cx="1249931" cy="24576878"/>
              <a:chOff x="0" y="-38100"/>
              <a:chExt cx="246900" cy="4854692"/>
            </a:xfrm>
          </p:grpSpPr>
          <p:sp>
            <p:nvSpPr>
              <p:cNvPr id="443" name="Google Shape;443;p4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44" name="Google Shape;444;p4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45" name="Google Shape;445;p4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46" name="Google Shape;446;p4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47" name="Google Shape;447;p4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48" name="Google Shape;448;p41"/>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THE MASSACRE</a:t>
            </a:r>
            <a:endParaRPr sz="700"/>
          </a:p>
        </p:txBody>
      </p:sp>
      <p:grpSp>
        <p:nvGrpSpPr>
          <p:cNvPr id="449" name="Google Shape;449;p41"/>
          <p:cNvGrpSpPr/>
          <p:nvPr/>
        </p:nvGrpSpPr>
        <p:grpSpPr>
          <a:xfrm>
            <a:off x="7929578" y="-49020"/>
            <a:ext cx="781313" cy="885635"/>
            <a:chOff x="0" y="-130721"/>
            <a:chExt cx="2083500" cy="2361695"/>
          </a:xfrm>
        </p:grpSpPr>
        <p:grpSp>
          <p:nvGrpSpPr>
            <p:cNvPr id="450" name="Google Shape;450;p41"/>
            <p:cNvGrpSpPr/>
            <p:nvPr/>
          </p:nvGrpSpPr>
          <p:grpSpPr>
            <a:xfrm>
              <a:off x="75599" y="-130721"/>
              <a:ext cx="1932614" cy="2361695"/>
              <a:chOff x="0" y="-47625"/>
              <a:chExt cx="704100" cy="860425"/>
            </a:xfrm>
          </p:grpSpPr>
          <p:sp>
            <p:nvSpPr>
              <p:cNvPr id="451" name="Google Shape;451;p4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52" name="Google Shape;452;p4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53" name="Google Shape;453;p4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sp>
        <p:nvSpPr>
          <p:cNvPr id="454" name="Google Shape;454;p41"/>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455" name="Google Shape;455;p41"/>
          <p:cNvPicPr preferRelativeResize="0"/>
          <p:nvPr/>
        </p:nvPicPr>
        <p:blipFill>
          <a:blip r:embed="rId4">
            <a:alphaModFix/>
          </a:blip>
          <a:stretch>
            <a:fillRect/>
          </a:stretch>
        </p:blipFill>
        <p:spPr>
          <a:xfrm>
            <a:off x="4913278" y="1084657"/>
            <a:ext cx="3901801" cy="3387966"/>
          </a:xfrm>
          <a:prstGeom prst="rect">
            <a:avLst/>
          </a:prstGeom>
          <a:noFill/>
          <a:ln>
            <a:noFill/>
          </a:ln>
        </p:spPr>
      </p:pic>
      <p:sp>
        <p:nvSpPr>
          <p:cNvPr id="456" name="Google Shape;456;p41"/>
          <p:cNvSpPr txBox="1"/>
          <p:nvPr/>
        </p:nvSpPr>
        <p:spPr>
          <a:xfrm>
            <a:off x="609150" y="3784150"/>
            <a:ext cx="3963000" cy="64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Unknown photographer, “Chinese to be buried alive by Japanese soldiers,” circa 1937-1938. Public Domain.</a:t>
            </a:r>
            <a:endParaRPr sz="1200">
              <a:solidFill>
                <a:schemeClr val="dk1"/>
              </a:solidFill>
              <a:latin typeface="Inter"/>
              <a:ea typeface="Inter"/>
              <a:cs typeface="Inter"/>
              <a:sym typeface="Inte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p42"/>
          <p:cNvSpPr txBox="1"/>
          <p:nvPr/>
        </p:nvSpPr>
        <p:spPr>
          <a:xfrm>
            <a:off x="362273" y="1448000"/>
            <a:ext cx="3901800" cy="24936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Japanese destroyed at least ⅓ of the city of Nanjing</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Bodies littered the streets of Nanjing for months after the massacre</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A puppet government was established in Nanjing that remained through the end of the war</a:t>
            </a:r>
            <a:endParaRPr sz="1800">
              <a:solidFill>
                <a:srgbClr val="231F20"/>
              </a:solidFill>
              <a:latin typeface="Inter"/>
              <a:ea typeface="Inter"/>
              <a:cs typeface="Inter"/>
              <a:sym typeface="Inter"/>
            </a:endParaRPr>
          </a:p>
        </p:txBody>
      </p:sp>
      <p:sp>
        <p:nvSpPr>
          <p:cNvPr id="462" name="Google Shape;462;p42"/>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63" name="Google Shape;463;p42"/>
          <p:cNvGrpSpPr/>
          <p:nvPr/>
        </p:nvGrpSpPr>
        <p:grpSpPr>
          <a:xfrm>
            <a:off x="-127008" y="4615004"/>
            <a:ext cx="9398022" cy="468724"/>
            <a:chOff x="204" y="0"/>
            <a:chExt cx="25061391" cy="1249931"/>
          </a:xfrm>
        </p:grpSpPr>
        <p:grpSp>
          <p:nvGrpSpPr>
            <p:cNvPr id="464" name="Google Shape;464;p42"/>
            <p:cNvGrpSpPr/>
            <p:nvPr/>
          </p:nvGrpSpPr>
          <p:grpSpPr>
            <a:xfrm rot="5400000">
              <a:off x="12002369" y="-11663474"/>
              <a:ext cx="1249931" cy="24576878"/>
              <a:chOff x="0" y="-38100"/>
              <a:chExt cx="246900" cy="4854692"/>
            </a:xfrm>
          </p:grpSpPr>
          <p:sp>
            <p:nvSpPr>
              <p:cNvPr id="465" name="Google Shape;465;p4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66" name="Google Shape;466;p4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67" name="Google Shape;467;p4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68" name="Google Shape;468;p4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69" name="Google Shape;469;p4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70" name="Google Shape;470;p42"/>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AFTERMATH</a:t>
            </a:r>
            <a:endParaRPr sz="700"/>
          </a:p>
        </p:txBody>
      </p:sp>
      <p:grpSp>
        <p:nvGrpSpPr>
          <p:cNvPr id="471" name="Google Shape;471;p42"/>
          <p:cNvGrpSpPr/>
          <p:nvPr/>
        </p:nvGrpSpPr>
        <p:grpSpPr>
          <a:xfrm>
            <a:off x="7929578" y="-49020"/>
            <a:ext cx="781313" cy="885635"/>
            <a:chOff x="0" y="-130721"/>
            <a:chExt cx="2083500" cy="2361695"/>
          </a:xfrm>
        </p:grpSpPr>
        <p:grpSp>
          <p:nvGrpSpPr>
            <p:cNvPr id="472" name="Google Shape;472;p42"/>
            <p:cNvGrpSpPr/>
            <p:nvPr/>
          </p:nvGrpSpPr>
          <p:grpSpPr>
            <a:xfrm>
              <a:off x="75599" y="-130721"/>
              <a:ext cx="1932614" cy="2361695"/>
              <a:chOff x="0" y="-47625"/>
              <a:chExt cx="704100" cy="860425"/>
            </a:xfrm>
          </p:grpSpPr>
          <p:sp>
            <p:nvSpPr>
              <p:cNvPr id="473" name="Google Shape;473;p4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74" name="Google Shape;474;p42"/>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75" name="Google Shape;475;p4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476" name="Google Shape;476;p42"/>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477" name="Google Shape;477;p42"/>
          <p:cNvPicPr preferRelativeResize="0"/>
          <p:nvPr/>
        </p:nvPicPr>
        <p:blipFill>
          <a:blip r:embed="rId4">
            <a:alphaModFix/>
          </a:blip>
          <a:stretch>
            <a:fillRect/>
          </a:stretch>
        </p:blipFill>
        <p:spPr>
          <a:xfrm>
            <a:off x="4862576" y="1147574"/>
            <a:ext cx="3901800" cy="2601210"/>
          </a:xfrm>
          <a:prstGeom prst="rect">
            <a:avLst/>
          </a:prstGeom>
          <a:noFill/>
          <a:ln>
            <a:noFill/>
          </a:ln>
        </p:spPr>
      </p:pic>
      <p:sp>
        <p:nvSpPr>
          <p:cNvPr id="478" name="Google Shape;478;p42"/>
          <p:cNvSpPr txBox="1"/>
          <p:nvPr/>
        </p:nvSpPr>
        <p:spPr>
          <a:xfrm>
            <a:off x="4762500" y="3753600"/>
            <a:ext cx="3948300" cy="52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鲍向阳, “A memorial wall at the Memorial Hall of the Victims in Nanjing Massacre with the words "Victims 300,000" in various languages,” June 12, 2011. CC BY-3.0</a:t>
            </a:r>
            <a:endParaRPr sz="1200">
              <a:solidFill>
                <a:schemeClr val="dk1"/>
              </a:solidFill>
              <a:latin typeface="Inter"/>
              <a:ea typeface="Inter"/>
              <a:cs typeface="Inter"/>
              <a:sym typeface="Inte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43"/>
          <p:cNvSpPr txBox="1"/>
          <p:nvPr/>
        </p:nvSpPr>
        <p:spPr>
          <a:xfrm>
            <a:off x="895675" y="1448000"/>
            <a:ext cx="7444200" cy="138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Watch the following survivor testimonies, and answer the questions on your worksheet.</a:t>
            </a:r>
            <a:endParaRPr sz="18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3"/>
              </a:rPr>
              <a:t>Guixiang Liu</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4"/>
              </a:rPr>
              <a:t>Shuqin Xia</a:t>
            </a:r>
            <a:endParaRPr sz="1800">
              <a:solidFill>
                <a:srgbClr val="231F20"/>
              </a:solidFill>
              <a:latin typeface="Inter"/>
              <a:ea typeface="Inter"/>
              <a:cs typeface="Inter"/>
              <a:sym typeface="Inter"/>
            </a:endParaRPr>
          </a:p>
        </p:txBody>
      </p:sp>
      <p:sp>
        <p:nvSpPr>
          <p:cNvPr id="484" name="Google Shape;484;p43"/>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5">
              <a:alphaModFix/>
            </a:blip>
            <a:stretch>
              <a:fillRect b="0" l="0" r="0" t="0"/>
            </a:stretch>
          </a:blipFill>
          <a:ln>
            <a:noFill/>
          </a:ln>
        </p:spPr>
      </p:sp>
      <p:grpSp>
        <p:nvGrpSpPr>
          <p:cNvPr id="485" name="Google Shape;485;p43"/>
          <p:cNvGrpSpPr/>
          <p:nvPr/>
        </p:nvGrpSpPr>
        <p:grpSpPr>
          <a:xfrm>
            <a:off x="-127008" y="4615004"/>
            <a:ext cx="9398022" cy="468724"/>
            <a:chOff x="204" y="0"/>
            <a:chExt cx="25061391" cy="1249931"/>
          </a:xfrm>
        </p:grpSpPr>
        <p:grpSp>
          <p:nvGrpSpPr>
            <p:cNvPr id="486" name="Google Shape;486;p43"/>
            <p:cNvGrpSpPr/>
            <p:nvPr/>
          </p:nvGrpSpPr>
          <p:grpSpPr>
            <a:xfrm rot="5400000">
              <a:off x="12002369" y="-11663474"/>
              <a:ext cx="1249931" cy="24576878"/>
              <a:chOff x="0" y="-38100"/>
              <a:chExt cx="246900" cy="4854692"/>
            </a:xfrm>
          </p:grpSpPr>
          <p:sp>
            <p:nvSpPr>
              <p:cNvPr id="487" name="Google Shape;487;p4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88" name="Google Shape;488;p4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89" name="Google Shape;489;p4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90" name="Google Shape;490;p4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91" name="Google Shape;491;p4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92" name="Google Shape;492;p43"/>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TESTIMONY</a:t>
            </a:r>
            <a:endParaRPr sz="700"/>
          </a:p>
        </p:txBody>
      </p:sp>
      <p:grpSp>
        <p:nvGrpSpPr>
          <p:cNvPr id="493" name="Google Shape;493;p43"/>
          <p:cNvGrpSpPr/>
          <p:nvPr/>
        </p:nvGrpSpPr>
        <p:grpSpPr>
          <a:xfrm>
            <a:off x="7929578" y="-49020"/>
            <a:ext cx="781313" cy="885635"/>
            <a:chOff x="0" y="-130721"/>
            <a:chExt cx="2083500" cy="2361695"/>
          </a:xfrm>
        </p:grpSpPr>
        <p:grpSp>
          <p:nvGrpSpPr>
            <p:cNvPr id="494" name="Google Shape;494;p43"/>
            <p:cNvGrpSpPr/>
            <p:nvPr/>
          </p:nvGrpSpPr>
          <p:grpSpPr>
            <a:xfrm>
              <a:off x="75599" y="-130721"/>
              <a:ext cx="1932614" cy="2361695"/>
              <a:chOff x="0" y="-47625"/>
              <a:chExt cx="704100" cy="860425"/>
            </a:xfrm>
          </p:grpSpPr>
          <p:sp>
            <p:nvSpPr>
              <p:cNvPr id="495" name="Google Shape;495;p4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96" name="Google Shape;496;p43"/>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97" name="Google Shape;497;p4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498" name="Google Shape;498;p43"/>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5">
              <a:alphaModFix/>
            </a:blip>
            <a:stretch>
              <a:fillRect b="0" l="0" r="0" t="0"/>
            </a:stretch>
          </a:blipFill>
          <a:ln>
            <a:noFill/>
          </a:ln>
        </p:spPr>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44"/>
          <p:cNvSpPr txBox="1"/>
          <p:nvPr/>
        </p:nvSpPr>
        <p:spPr>
          <a:xfrm>
            <a:off x="895677" y="1448000"/>
            <a:ext cx="6590100" cy="1108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Visit the following websites for additional research:</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3"/>
              </a:rPr>
              <a:t>Nanjing Massacre </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4"/>
              </a:rPr>
              <a:t>Memories of the Nanjing Massacre</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5"/>
              </a:rPr>
              <a:t>Nanjing Massacre</a:t>
            </a:r>
            <a:endParaRPr sz="1800">
              <a:solidFill>
                <a:srgbClr val="231F20"/>
              </a:solidFill>
              <a:latin typeface="Inter"/>
              <a:ea typeface="Inter"/>
              <a:cs typeface="Inter"/>
              <a:sym typeface="Inter"/>
            </a:endParaRPr>
          </a:p>
        </p:txBody>
      </p:sp>
      <p:sp>
        <p:nvSpPr>
          <p:cNvPr id="504" name="Google Shape;504;p4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6">
              <a:alphaModFix/>
            </a:blip>
            <a:stretch>
              <a:fillRect b="0" l="0" r="0" t="0"/>
            </a:stretch>
          </a:blipFill>
          <a:ln>
            <a:noFill/>
          </a:ln>
        </p:spPr>
      </p:sp>
      <p:grpSp>
        <p:nvGrpSpPr>
          <p:cNvPr id="505" name="Google Shape;505;p44"/>
          <p:cNvGrpSpPr/>
          <p:nvPr/>
        </p:nvGrpSpPr>
        <p:grpSpPr>
          <a:xfrm>
            <a:off x="-127008" y="4615004"/>
            <a:ext cx="9398022" cy="468724"/>
            <a:chOff x="204" y="0"/>
            <a:chExt cx="25061391" cy="1249931"/>
          </a:xfrm>
        </p:grpSpPr>
        <p:grpSp>
          <p:nvGrpSpPr>
            <p:cNvPr id="506" name="Google Shape;506;p44"/>
            <p:cNvGrpSpPr/>
            <p:nvPr/>
          </p:nvGrpSpPr>
          <p:grpSpPr>
            <a:xfrm rot="5400000">
              <a:off x="12002369" y="-11663474"/>
              <a:ext cx="1249931" cy="24576878"/>
              <a:chOff x="0" y="-38100"/>
              <a:chExt cx="246900" cy="4854692"/>
            </a:xfrm>
          </p:grpSpPr>
          <p:sp>
            <p:nvSpPr>
              <p:cNvPr id="507" name="Google Shape;507;p4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08" name="Google Shape;508;p4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09" name="Google Shape;509;p4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510" name="Google Shape;510;p4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11" name="Google Shape;511;p4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512" name="Google Shape;512;p44"/>
          <p:cNvGrpSpPr/>
          <p:nvPr/>
        </p:nvGrpSpPr>
        <p:grpSpPr>
          <a:xfrm>
            <a:off x="7929578" y="-49020"/>
            <a:ext cx="781313" cy="885635"/>
            <a:chOff x="0" y="-130721"/>
            <a:chExt cx="2083500" cy="2361695"/>
          </a:xfrm>
        </p:grpSpPr>
        <p:grpSp>
          <p:nvGrpSpPr>
            <p:cNvPr id="513" name="Google Shape;513;p44"/>
            <p:cNvGrpSpPr/>
            <p:nvPr/>
          </p:nvGrpSpPr>
          <p:grpSpPr>
            <a:xfrm>
              <a:off x="75599" y="-130721"/>
              <a:ext cx="1932614" cy="2361695"/>
              <a:chOff x="0" y="-47625"/>
              <a:chExt cx="704100" cy="860425"/>
            </a:xfrm>
          </p:grpSpPr>
          <p:sp>
            <p:nvSpPr>
              <p:cNvPr id="514" name="Google Shape;514;p4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15" name="Google Shape;515;p4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16" name="Google Shape;516;p4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6</a:t>
              </a:r>
              <a:endParaRPr sz="700">
                <a:solidFill>
                  <a:schemeClr val="lt1"/>
                </a:solidFill>
              </a:endParaRPr>
            </a:p>
          </p:txBody>
        </p:sp>
      </p:grpSp>
      <p:sp>
        <p:nvSpPr>
          <p:cNvPr id="517" name="Google Shape;517;p4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6">
              <a:alphaModFix/>
            </a:blip>
            <a:stretch>
              <a:fillRect b="0" l="0" r="0" t="0"/>
            </a:stretch>
          </a:blipFill>
          <a:ln>
            <a:noFill/>
          </a:ln>
        </p:spPr>
      </p:sp>
      <p:sp>
        <p:nvSpPr>
          <p:cNvPr id="518" name="Google Shape;518;p44"/>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ADDITIONAL RESOURCES</a:t>
            </a:r>
            <a:endParaRPr sz="7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7"/>
          <p:cNvSpPr txBox="1"/>
          <p:nvPr/>
        </p:nvSpPr>
        <p:spPr>
          <a:xfrm>
            <a:off x="895670" y="1981390"/>
            <a:ext cx="73527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 sz="2500">
                <a:solidFill>
                  <a:schemeClr val="dk1"/>
                </a:solidFill>
                <a:latin typeface="Inter"/>
                <a:ea typeface="Inter"/>
                <a:cs typeface="Inter"/>
                <a:sym typeface="Inter"/>
              </a:rPr>
              <a:t>How did atrocities during WWII contribute to a push for a global human rights framework?</a:t>
            </a:r>
            <a:endParaRPr i="1" sz="2500">
              <a:solidFill>
                <a:srgbClr val="231F20"/>
              </a:solidFill>
              <a:latin typeface="Inter"/>
              <a:ea typeface="Inter"/>
              <a:cs typeface="Inter"/>
              <a:sym typeface="Inter"/>
            </a:endParaRPr>
          </a:p>
        </p:txBody>
      </p:sp>
      <p:sp>
        <p:nvSpPr>
          <p:cNvPr id="160" name="Google Shape;160;p2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61" name="Google Shape;161;p27"/>
          <p:cNvGrpSpPr/>
          <p:nvPr/>
        </p:nvGrpSpPr>
        <p:grpSpPr>
          <a:xfrm>
            <a:off x="-127008" y="4615004"/>
            <a:ext cx="9398022" cy="468724"/>
            <a:chOff x="204" y="0"/>
            <a:chExt cx="25061391" cy="1249931"/>
          </a:xfrm>
        </p:grpSpPr>
        <p:grpSp>
          <p:nvGrpSpPr>
            <p:cNvPr id="162" name="Google Shape;162;p27"/>
            <p:cNvGrpSpPr/>
            <p:nvPr/>
          </p:nvGrpSpPr>
          <p:grpSpPr>
            <a:xfrm rot="5400000">
              <a:off x="12002369" y="-11663474"/>
              <a:ext cx="1249931" cy="24576878"/>
              <a:chOff x="0" y="-38100"/>
              <a:chExt cx="246900" cy="4854692"/>
            </a:xfrm>
          </p:grpSpPr>
          <p:sp>
            <p:nvSpPr>
              <p:cNvPr id="163" name="Google Shape;163;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64" name="Google Shape;164;p2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5" name="Google Shape;165;p2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66" name="Google Shape;166;p2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67" name="Google Shape;167;p2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68" name="Google Shape;168;p27"/>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169" name="Google Shape;169;p27"/>
          <p:cNvGrpSpPr/>
          <p:nvPr/>
        </p:nvGrpSpPr>
        <p:grpSpPr>
          <a:xfrm>
            <a:off x="7929578" y="-49020"/>
            <a:ext cx="781313" cy="885635"/>
            <a:chOff x="0" y="-130721"/>
            <a:chExt cx="2083500" cy="2361695"/>
          </a:xfrm>
        </p:grpSpPr>
        <p:grpSp>
          <p:nvGrpSpPr>
            <p:cNvPr id="170" name="Google Shape;170;p27"/>
            <p:cNvGrpSpPr/>
            <p:nvPr/>
          </p:nvGrpSpPr>
          <p:grpSpPr>
            <a:xfrm>
              <a:off x="75599" y="-130721"/>
              <a:ext cx="1932614" cy="2361695"/>
              <a:chOff x="0" y="-47625"/>
              <a:chExt cx="704100" cy="860425"/>
            </a:xfrm>
          </p:grpSpPr>
          <p:sp>
            <p:nvSpPr>
              <p:cNvPr id="171" name="Google Shape;171;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72" name="Google Shape;172;p2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3" name="Google Shape;173;p2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174" name="Google Shape;174;p2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sp>
        <p:nvSpPr>
          <p:cNvPr id="523" name="Google Shape;523;p45"/>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24" name="Google Shape;524;p45"/>
          <p:cNvGrpSpPr/>
          <p:nvPr/>
        </p:nvGrpSpPr>
        <p:grpSpPr>
          <a:xfrm>
            <a:off x="-127008" y="4615004"/>
            <a:ext cx="9398022" cy="468724"/>
            <a:chOff x="204" y="0"/>
            <a:chExt cx="25061391" cy="1249931"/>
          </a:xfrm>
        </p:grpSpPr>
        <p:grpSp>
          <p:nvGrpSpPr>
            <p:cNvPr id="525" name="Google Shape;525;p45"/>
            <p:cNvGrpSpPr/>
            <p:nvPr/>
          </p:nvGrpSpPr>
          <p:grpSpPr>
            <a:xfrm rot="5400000">
              <a:off x="12002369" y="-11663474"/>
              <a:ext cx="1249931" cy="24576878"/>
              <a:chOff x="0" y="-38100"/>
              <a:chExt cx="246900" cy="4854692"/>
            </a:xfrm>
          </p:grpSpPr>
          <p:sp>
            <p:nvSpPr>
              <p:cNvPr id="526" name="Google Shape;526;p4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27" name="Google Shape;527;p4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28" name="Google Shape;528;p4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529" name="Google Shape;529;p4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30" name="Google Shape;530;p4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531" name="Google Shape;531;p45"/>
          <p:cNvSpPr txBox="1"/>
          <p:nvPr/>
        </p:nvSpPr>
        <p:spPr>
          <a:xfrm>
            <a:off x="1276953" y="1980588"/>
            <a:ext cx="6590100" cy="1182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UNIT 731</a:t>
            </a:r>
            <a:endParaRPr b="1" sz="4200">
              <a:solidFill>
                <a:srgbClr val="231F20"/>
              </a:solidFill>
              <a:latin typeface="Halant"/>
              <a:ea typeface="Halant"/>
              <a:cs typeface="Halant"/>
              <a:sym typeface="Halant"/>
            </a:endParaRPr>
          </a:p>
          <a:p>
            <a:pPr indent="0" lvl="0" marL="0" marR="0" rtl="0" algn="ctr">
              <a:lnSpc>
                <a:spcPct val="140004"/>
              </a:lnSpc>
              <a:spcBef>
                <a:spcPts val="0"/>
              </a:spcBef>
              <a:spcAft>
                <a:spcPts val="0"/>
              </a:spcAft>
              <a:buNone/>
            </a:pPr>
            <a:r>
              <a:rPr i="1" lang="en" sz="1800">
                <a:solidFill>
                  <a:srgbClr val="231F20"/>
                </a:solidFill>
                <a:latin typeface="Halant"/>
                <a:ea typeface="Halant"/>
                <a:cs typeface="Halant"/>
                <a:sym typeface="Halant"/>
              </a:rPr>
              <a:t>Research Topic 2</a:t>
            </a:r>
            <a:endParaRPr i="1" sz="1800">
              <a:solidFill>
                <a:srgbClr val="231F20"/>
              </a:solidFill>
              <a:latin typeface="Halant"/>
              <a:ea typeface="Halant"/>
              <a:cs typeface="Halant"/>
              <a:sym typeface="Halant"/>
            </a:endParaRPr>
          </a:p>
        </p:txBody>
      </p:sp>
      <p:sp>
        <p:nvSpPr>
          <p:cNvPr id="532" name="Google Shape;532;p45"/>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46"/>
          <p:cNvSpPr txBox="1"/>
          <p:nvPr/>
        </p:nvSpPr>
        <p:spPr>
          <a:xfrm>
            <a:off x="895670" y="1066990"/>
            <a:ext cx="7352700" cy="33249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Japanese imperialist goals grew significantly and the Japanese took over Manchuria, part of China, in 1931</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Access to desired resources </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Manchukuo established in 1932 as a puppet state </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Emperor Puyi put in power (last emperor of the Qing dynasty, which collapsed in 1912)</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Japan used “internal guidance” to control the government</a:t>
            </a:r>
            <a:endParaRPr sz="1800">
              <a:solidFill>
                <a:srgbClr val="231F20"/>
              </a:solidFill>
              <a:latin typeface="Inter"/>
              <a:ea typeface="Inter"/>
              <a:cs typeface="Inter"/>
              <a:sym typeface="Inter"/>
            </a:endParaRPr>
          </a:p>
          <a:p>
            <a:pPr indent="-342900" lvl="2" marL="13716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Sent </a:t>
            </a:r>
            <a:r>
              <a:rPr lang="en" sz="1800">
                <a:solidFill>
                  <a:srgbClr val="231F20"/>
                </a:solidFill>
                <a:latin typeface="Inter"/>
                <a:ea typeface="Inter"/>
                <a:cs typeface="Inter"/>
                <a:sym typeface="Inter"/>
              </a:rPr>
              <a:t>officials</a:t>
            </a:r>
            <a:r>
              <a:rPr lang="en" sz="1800">
                <a:solidFill>
                  <a:srgbClr val="231F20"/>
                </a:solidFill>
                <a:latin typeface="Inter"/>
                <a:ea typeface="Inter"/>
                <a:cs typeface="Inter"/>
                <a:sym typeface="Inter"/>
              </a:rPr>
              <a:t> to direct affairs </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Militaristic state</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Propaganda pushed idea of pan-Asian unity and the “harmony of five races” in Manchukuo</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Chinese, Manchu, Korean, Mongolian, &amp; Japanese</a:t>
            </a:r>
            <a:endParaRPr sz="1800">
              <a:solidFill>
                <a:srgbClr val="231F20"/>
              </a:solidFill>
              <a:latin typeface="Inter"/>
              <a:ea typeface="Inter"/>
              <a:cs typeface="Inter"/>
              <a:sym typeface="Inter"/>
            </a:endParaRPr>
          </a:p>
        </p:txBody>
      </p:sp>
      <p:sp>
        <p:nvSpPr>
          <p:cNvPr id="538" name="Google Shape;538;p4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39" name="Google Shape;539;p46"/>
          <p:cNvGrpSpPr/>
          <p:nvPr/>
        </p:nvGrpSpPr>
        <p:grpSpPr>
          <a:xfrm>
            <a:off x="-127008" y="4615004"/>
            <a:ext cx="9398022" cy="468724"/>
            <a:chOff x="204" y="0"/>
            <a:chExt cx="25061391" cy="1249931"/>
          </a:xfrm>
        </p:grpSpPr>
        <p:grpSp>
          <p:nvGrpSpPr>
            <p:cNvPr id="540" name="Google Shape;540;p46"/>
            <p:cNvGrpSpPr/>
            <p:nvPr/>
          </p:nvGrpSpPr>
          <p:grpSpPr>
            <a:xfrm rot="5400000">
              <a:off x="12002369" y="-11663474"/>
              <a:ext cx="1249931" cy="24576878"/>
              <a:chOff x="0" y="-38100"/>
              <a:chExt cx="246900" cy="4854692"/>
            </a:xfrm>
          </p:grpSpPr>
          <p:sp>
            <p:nvSpPr>
              <p:cNvPr id="541" name="Google Shape;541;p4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42" name="Google Shape;542;p4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43" name="Google Shape;543;p4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544" name="Google Shape;544;p4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45" name="Google Shape;545;p4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546" name="Google Shape;546;p46"/>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MANCHUKUO</a:t>
            </a:r>
            <a:endParaRPr sz="700"/>
          </a:p>
        </p:txBody>
      </p:sp>
      <p:grpSp>
        <p:nvGrpSpPr>
          <p:cNvPr id="547" name="Google Shape;547;p46"/>
          <p:cNvGrpSpPr/>
          <p:nvPr/>
        </p:nvGrpSpPr>
        <p:grpSpPr>
          <a:xfrm>
            <a:off x="7929578" y="-49020"/>
            <a:ext cx="781313" cy="885635"/>
            <a:chOff x="0" y="-130721"/>
            <a:chExt cx="2083500" cy="2361695"/>
          </a:xfrm>
        </p:grpSpPr>
        <p:grpSp>
          <p:nvGrpSpPr>
            <p:cNvPr id="548" name="Google Shape;548;p46"/>
            <p:cNvGrpSpPr/>
            <p:nvPr/>
          </p:nvGrpSpPr>
          <p:grpSpPr>
            <a:xfrm>
              <a:off x="75599" y="-130721"/>
              <a:ext cx="1932614" cy="2361695"/>
              <a:chOff x="0" y="-47625"/>
              <a:chExt cx="704100" cy="860425"/>
            </a:xfrm>
          </p:grpSpPr>
          <p:sp>
            <p:nvSpPr>
              <p:cNvPr id="549" name="Google Shape;549;p4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50" name="Google Shape;550;p4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51" name="Google Shape;551;p4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552" name="Google Shape;552;p4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47"/>
          <p:cNvSpPr txBox="1"/>
          <p:nvPr/>
        </p:nvSpPr>
        <p:spPr>
          <a:xfrm>
            <a:off x="730250" y="1219763"/>
            <a:ext cx="7683600" cy="30477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During WWII, the Japanese conducted human experiments on the Chinese population</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Unit 731 began in 1937 in Harbin, China (in Manchuria, which Japanese invaded in 1931)</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Goal was to conduct research to benefit the Japanese soldiers</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Examples: how humans can withstand hunger and thirst; how people fight off diseases</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Early participants volunteers who signed waivers</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As the war progressed, the concept changed, and the Japanese used their prisoners of war (primarily Chinese and Russians) to conduct their experiments on </a:t>
            </a:r>
            <a:endParaRPr sz="1800">
              <a:solidFill>
                <a:srgbClr val="231F20"/>
              </a:solidFill>
              <a:latin typeface="Inter"/>
              <a:ea typeface="Inter"/>
              <a:cs typeface="Inter"/>
              <a:sym typeface="Inter"/>
            </a:endParaRPr>
          </a:p>
        </p:txBody>
      </p:sp>
      <p:sp>
        <p:nvSpPr>
          <p:cNvPr id="558" name="Google Shape;558;p4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59" name="Google Shape;559;p47"/>
          <p:cNvGrpSpPr/>
          <p:nvPr/>
        </p:nvGrpSpPr>
        <p:grpSpPr>
          <a:xfrm>
            <a:off x="-127008" y="4615004"/>
            <a:ext cx="9398022" cy="468724"/>
            <a:chOff x="204" y="0"/>
            <a:chExt cx="25061391" cy="1249931"/>
          </a:xfrm>
        </p:grpSpPr>
        <p:grpSp>
          <p:nvGrpSpPr>
            <p:cNvPr id="560" name="Google Shape;560;p47"/>
            <p:cNvGrpSpPr/>
            <p:nvPr/>
          </p:nvGrpSpPr>
          <p:grpSpPr>
            <a:xfrm rot="5400000">
              <a:off x="12002369" y="-11663474"/>
              <a:ext cx="1249931" cy="24576878"/>
              <a:chOff x="0" y="-38100"/>
              <a:chExt cx="246900" cy="4854692"/>
            </a:xfrm>
          </p:grpSpPr>
          <p:sp>
            <p:nvSpPr>
              <p:cNvPr id="561" name="Google Shape;561;p4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62" name="Google Shape;562;p4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63" name="Google Shape;563;p4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564" name="Google Shape;564;p4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65" name="Google Shape;565;p4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566" name="Google Shape;566;p47"/>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UNIT 731- </a:t>
            </a:r>
            <a:r>
              <a:rPr b="1" lang="en" sz="4200">
                <a:solidFill>
                  <a:srgbClr val="231F20"/>
                </a:solidFill>
                <a:latin typeface="Halant"/>
                <a:ea typeface="Halant"/>
                <a:cs typeface="Halant"/>
                <a:sym typeface="Halant"/>
              </a:rPr>
              <a:t>CONTEXT</a:t>
            </a:r>
            <a:endParaRPr sz="700"/>
          </a:p>
        </p:txBody>
      </p:sp>
      <p:grpSp>
        <p:nvGrpSpPr>
          <p:cNvPr id="567" name="Google Shape;567;p47"/>
          <p:cNvGrpSpPr/>
          <p:nvPr/>
        </p:nvGrpSpPr>
        <p:grpSpPr>
          <a:xfrm>
            <a:off x="7929578" y="-49020"/>
            <a:ext cx="781313" cy="885635"/>
            <a:chOff x="0" y="-130721"/>
            <a:chExt cx="2083500" cy="2361695"/>
          </a:xfrm>
        </p:grpSpPr>
        <p:grpSp>
          <p:nvGrpSpPr>
            <p:cNvPr id="568" name="Google Shape;568;p47"/>
            <p:cNvGrpSpPr/>
            <p:nvPr/>
          </p:nvGrpSpPr>
          <p:grpSpPr>
            <a:xfrm>
              <a:off x="75599" y="-130721"/>
              <a:ext cx="1932614" cy="2361695"/>
              <a:chOff x="0" y="-47625"/>
              <a:chExt cx="704100" cy="860425"/>
            </a:xfrm>
          </p:grpSpPr>
          <p:sp>
            <p:nvSpPr>
              <p:cNvPr id="569" name="Google Shape;569;p4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70" name="Google Shape;570;p4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71" name="Google Shape;571;p4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2</a:t>
              </a:r>
              <a:endParaRPr sz="700">
                <a:solidFill>
                  <a:schemeClr val="lt1"/>
                </a:solidFill>
              </a:endParaRPr>
            </a:p>
          </p:txBody>
        </p:sp>
      </p:grpSp>
      <p:sp>
        <p:nvSpPr>
          <p:cNvPr id="572" name="Google Shape;572;p4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sp>
        <p:nvSpPr>
          <p:cNvPr id="577" name="Google Shape;577;p48"/>
          <p:cNvSpPr txBox="1"/>
          <p:nvPr/>
        </p:nvSpPr>
        <p:spPr>
          <a:xfrm>
            <a:off x="286075" y="1067000"/>
            <a:ext cx="5439900" cy="36018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Victims called </a:t>
            </a:r>
            <a:r>
              <a:rPr i="1" lang="en" sz="1800">
                <a:solidFill>
                  <a:srgbClr val="231F20"/>
                </a:solidFill>
                <a:latin typeface="Inter"/>
                <a:ea typeface="Inter"/>
                <a:cs typeface="Inter"/>
                <a:sym typeface="Inter"/>
              </a:rPr>
              <a:t>Maturas</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“Wooden logs”</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Dehumanization of test subjects</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At least 3,000 people used in experiments</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At least 300,000 Chinese died from biological weapons</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After the war, United States helped cover up these atrocities in exchange for the knowledge the Japanese learned from the experiments</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Wanted to gain an advantage over USSR </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US granted immunity to the key leaders and scientists </a:t>
            </a:r>
            <a:r>
              <a:rPr lang="en" sz="1800">
                <a:solidFill>
                  <a:srgbClr val="231F20"/>
                </a:solidFill>
                <a:latin typeface="Inter"/>
                <a:ea typeface="Inter"/>
                <a:cs typeface="Inter"/>
                <a:sym typeface="Inter"/>
              </a:rPr>
              <a:t>involved in Unit 731</a:t>
            </a:r>
            <a:endParaRPr sz="1800">
              <a:solidFill>
                <a:srgbClr val="231F20"/>
              </a:solidFill>
              <a:latin typeface="Inter"/>
              <a:ea typeface="Inter"/>
              <a:cs typeface="Inter"/>
              <a:sym typeface="Inter"/>
            </a:endParaRPr>
          </a:p>
        </p:txBody>
      </p:sp>
      <p:sp>
        <p:nvSpPr>
          <p:cNvPr id="578" name="Google Shape;578;p4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79" name="Google Shape;579;p48"/>
          <p:cNvGrpSpPr/>
          <p:nvPr/>
        </p:nvGrpSpPr>
        <p:grpSpPr>
          <a:xfrm>
            <a:off x="-127008" y="4615004"/>
            <a:ext cx="9398022" cy="468724"/>
            <a:chOff x="204" y="0"/>
            <a:chExt cx="25061391" cy="1249931"/>
          </a:xfrm>
        </p:grpSpPr>
        <p:grpSp>
          <p:nvGrpSpPr>
            <p:cNvPr id="580" name="Google Shape;580;p48"/>
            <p:cNvGrpSpPr/>
            <p:nvPr/>
          </p:nvGrpSpPr>
          <p:grpSpPr>
            <a:xfrm rot="5400000">
              <a:off x="12002369" y="-11663474"/>
              <a:ext cx="1249931" cy="24576878"/>
              <a:chOff x="0" y="-38100"/>
              <a:chExt cx="246900" cy="4854692"/>
            </a:xfrm>
          </p:grpSpPr>
          <p:sp>
            <p:nvSpPr>
              <p:cNvPr id="581" name="Google Shape;581;p4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82" name="Google Shape;582;p4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83" name="Google Shape;583;p4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584" name="Google Shape;584;p4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85" name="Google Shape;585;p4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586" name="Google Shape;586;p48"/>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UNIT 731</a:t>
            </a:r>
            <a:endParaRPr sz="700"/>
          </a:p>
        </p:txBody>
      </p:sp>
      <p:grpSp>
        <p:nvGrpSpPr>
          <p:cNvPr id="587" name="Google Shape;587;p48"/>
          <p:cNvGrpSpPr/>
          <p:nvPr/>
        </p:nvGrpSpPr>
        <p:grpSpPr>
          <a:xfrm>
            <a:off x="7929578" y="-49020"/>
            <a:ext cx="781313" cy="885635"/>
            <a:chOff x="0" y="-130721"/>
            <a:chExt cx="2083500" cy="2361695"/>
          </a:xfrm>
        </p:grpSpPr>
        <p:grpSp>
          <p:nvGrpSpPr>
            <p:cNvPr id="588" name="Google Shape;588;p48"/>
            <p:cNvGrpSpPr/>
            <p:nvPr/>
          </p:nvGrpSpPr>
          <p:grpSpPr>
            <a:xfrm>
              <a:off x="75599" y="-130721"/>
              <a:ext cx="1932614" cy="2361695"/>
              <a:chOff x="0" y="-47625"/>
              <a:chExt cx="704100" cy="860425"/>
            </a:xfrm>
          </p:grpSpPr>
          <p:sp>
            <p:nvSpPr>
              <p:cNvPr id="589" name="Google Shape;589;p4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90" name="Google Shape;590;p4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91" name="Google Shape;591;p4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sp>
        <p:nvSpPr>
          <p:cNvPr id="592" name="Google Shape;592;p4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593" name="Google Shape;593;p48"/>
          <p:cNvPicPr preferRelativeResize="0"/>
          <p:nvPr/>
        </p:nvPicPr>
        <p:blipFill>
          <a:blip r:embed="rId4">
            <a:alphaModFix/>
          </a:blip>
          <a:stretch>
            <a:fillRect/>
          </a:stretch>
        </p:blipFill>
        <p:spPr>
          <a:xfrm>
            <a:off x="5911600" y="970374"/>
            <a:ext cx="2851234" cy="2512999"/>
          </a:xfrm>
          <a:prstGeom prst="rect">
            <a:avLst/>
          </a:prstGeom>
          <a:noFill/>
          <a:ln>
            <a:noFill/>
          </a:ln>
        </p:spPr>
      </p:pic>
      <p:sp>
        <p:nvSpPr>
          <p:cNvPr id="594" name="Google Shape;594;p48"/>
          <p:cNvSpPr txBox="1"/>
          <p:nvPr/>
        </p:nvSpPr>
        <p:spPr>
          <a:xfrm>
            <a:off x="5770375" y="3584800"/>
            <a:ext cx="3023700" cy="46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吉村寿人, “Scan Of Yoshimura Hisato's Frostbite Research Data,” 1941. Public Domain.</a:t>
            </a:r>
            <a:endParaRPr sz="1200">
              <a:solidFill>
                <a:schemeClr val="dk1"/>
              </a:solidFill>
              <a:latin typeface="Inter"/>
              <a:ea typeface="Inter"/>
              <a:cs typeface="Inter"/>
              <a:sym typeface="Inte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sp>
        <p:nvSpPr>
          <p:cNvPr id="599" name="Google Shape;599;p49"/>
          <p:cNvSpPr txBox="1"/>
          <p:nvPr/>
        </p:nvSpPr>
        <p:spPr>
          <a:xfrm>
            <a:off x="658200" y="1118963"/>
            <a:ext cx="7827600" cy="3401700"/>
          </a:xfrm>
          <a:prstGeom prst="rect">
            <a:avLst/>
          </a:prstGeom>
          <a:noFill/>
          <a:ln>
            <a:noFill/>
          </a:ln>
        </p:spPr>
        <p:txBody>
          <a:bodyPr anchorCtr="0" anchor="t" bIns="0" lIns="0" spcFirstLastPara="1" rIns="0" wrap="square" tIns="0">
            <a:spAutoFit/>
          </a:bodyPr>
          <a:lstStyle/>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Infected people with diseases to try to create new diseases</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Sick people were forced together with healthy ones to determine how quickly plague spread</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Children forced into gas chambers and their convulsions were timed</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Frostbite experiments (limbs frozen and thawed repeatedly) to study the impact of extreme cold </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Vivisections (performing operations on living people without anesthesia) </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Weapons testing (bayonets, swords, knives, flamethrowers)</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Plague bombs tested on Chinese civilians</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Water supplies contaminated in Chinese countryside</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Raped women impregnated and subjected to special tests, and afterwards their fetuses were studied </a:t>
            </a:r>
            <a:endParaRPr sz="1700">
              <a:solidFill>
                <a:srgbClr val="231F20"/>
              </a:solidFill>
              <a:latin typeface="Inter"/>
              <a:ea typeface="Inter"/>
              <a:cs typeface="Inter"/>
              <a:sym typeface="Inter"/>
            </a:endParaRPr>
          </a:p>
        </p:txBody>
      </p:sp>
      <p:sp>
        <p:nvSpPr>
          <p:cNvPr id="600" name="Google Shape;600;p49"/>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601" name="Google Shape;601;p49"/>
          <p:cNvGrpSpPr/>
          <p:nvPr/>
        </p:nvGrpSpPr>
        <p:grpSpPr>
          <a:xfrm>
            <a:off x="-127008" y="4615004"/>
            <a:ext cx="9398022" cy="468724"/>
            <a:chOff x="204" y="0"/>
            <a:chExt cx="25061391" cy="1249931"/>
          </a:xfrm>
        </p:grpSpPr>
        <p:grpSp>
          <p:nvGrpSpPr>
            <p:cNvPr id="602" name="Google Shape;602;p49"/>
            <p:cNvGrpSpPr/>
            <p:nvPr/>
          </p:nvGrpSpPr>
          <p:grpSpPr>
            <a:xfrm rot="5400000">
              <a:off x="12002369" y="-11663474"/>
              <a:ext cx="1249931" cy="24576878"/>
              <a:chOff x="0" y="-38100"/>
              <a:chExt cx="246900" cy="4854692"/>
            </a:xfrm>
          </p:grpSpPr>
          <p:sp>
            <p:nvSpPr>
              <p:cNvPr id="603" name="Google Shape;603;p4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604" name="Google Shape;604;p4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05" name="Google Shape;605;p4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06" name="Google Shape;606;p4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607" name="Google Shape;607;p4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608" name="Google Shape;608;p49"/>
          <p:cNvGrpSpPr/>
          <p:nvPr/>
        </p:nvGrpSpPr>
        <p:grpSpPr>
          <a:xfrm>
            <a:off x="7929578" y="-49020"/>
            <a:ext cx="781313" cy="885635"/>
            <a:chOff x="0" y="-130721"/>
            <a:chExt cx="2083500" cy="2361695"/>
          </a:xfrm>
        </p:grpSpPr>
        <p:grpSp>
          <p:nvGrpSpPr>
            <p:cNvPr id="609" name="Google Shape;609;p49"/>
            <p:cNvGrpSpPr/>
            <p:nvPr/>
          </p:nvGrpSpPr>
          <p:grpSpPr>
            <a:xfrm>
              <a:off x="75599" y="-130721"/>
              <a:ext cx="1932614" cy="2361695"/>
              <a:chOff x="0" y="-47625"/>
              <a:chExt cx="704100" cy="860425"/>
            </a:xfrm>
          </p:grpSpPr>
          <p:sp>
            <p:nvSpPr>
              <p:cNvPr id="610" name="Google Shape;610;p4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11" name="Google Shape;611;p4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12" name="Google Shape;612;p4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613" name="Google Shape;613;p49"/>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614" name="Google Shape;614;p49"/>
          <p:cNvSpPr txBox="1"/>
          <p:nvPr/>
        </p:nvSpPr>
        <p:spPr>
          <a:xfrm>
            <a:off x="1276990" y="438150"/>
            <a:ext cx="6590100" cy="6312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100">
                <a:solidFill>
                  <a:srgbClr val="231F20"/>
                </a:solidFill>
                <a:latin typeface="Halant"/>
                <a:ea typeface="Halant"/>
                <a:cs typeface="Halant"/>
                <a:sym typeface="Halant"/>
              </a:rPr>
              <a:t>EXPERIMENTS (TORTURE)</a:t>
            </a:r>
            <a:endParaRPr sz="6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sp>
        <p:nvSpPr>
          <p:cNvPr id="619" name="Google Shape;619;p50"/>
          <p:cNvSpPr txBox="1"/>
          <p:nvPr/>
        </p:nvSpPr>
        <p:spPr>
          <a:xfrm>
            <a:off x="895670" y="1447990"/>
            <a:ext cx="7352700" cy="8313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Watch this video with the testimony of a Unit 731 soldier and answer the questions on your worksheet.</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3"/>
              </a:rPr>
              <a:t>Hideo Shimizu </a:t>
            </a:r>
            <a:endParaRPr sz="1800">
              <a:solidFill>
                <a:srgbClr val="231F20"/>
              </a:solidFill>
              <a:latin typeface="Inter"/>
              <a:ea typeface="Inter"/>
              <a:cs typeface="Inter"/>
              <a:sym typeface="Inter"/>
            </a:endParaRPr>
          </a:p>
        </p:txBody>
      </p:sp>
      <p:sp>
        <p:nvSpPr>
          <p:cNvPr id="620" name="Google Shape;620;p5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621" name="Google Shape;621;p50"/>
          <p:cNvGrpSpPr/>
          <p:nvPr/>
        </p:nvGrpSpPr>
        <p:grpSpPr>
          <a:xfrm>
            <a:off x="-127008" y="4615004"/>
            <a:ext cx="9398022" cy="468724"/>
            <a:chOff x="204" y="0"/>
            <a:chExt cx="25061391" cy="1249931"/>
          </a:xfrm>
        </p:grpSpPr>
        <p:grpSp>
          <p:nvGrpSpPr>
            <p:cNvPr id="622" name="Google Shape;622;p50"/>
            <p:cNvGrpSpPr/>
            <p:nvPr/>
          </p:nvGrpSpPr>
          <p:grpSpPr>
            <a:xfrm rot="5400000">
              <a:off x="12002369" y="-11663474"/>
              <a:ext cx="1249931" cy="24576878"/>
              <a:chOff x="0" y="-38100"/>
              <a:chExt cx="246900" cy="4854692"/>
            </a:xfrm>
          </p:grpSpPr>
          <p:sp>
            <p:nvSpPr>
              <p:cNvPr id="623" name="Google Shape;623;p5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624" name="Google Shape;624;p5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25" name="Google Shape;625;p5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26" name="Google Shape;626;p5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627" name="Google Shape;627;p5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628" name="Google Shape;628;p50"/>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TESTIMONY</a:t>
            </a:r>
            <a:endParaRPr sz="700"/>
          </a:p>
        </p:txBody>
      </p:sp>
      <p:grpSp>
        <p:nvGrpSpPr>
          <p:cNvPr id="629" name="Google Shape;629;p50"/>
          <p:cNvGrpSpPr/>
          <p:nvPr/>
        </p:nvGrpSpPr>
        <p:grpSpPr>
          <a:xfrm>
            <a:off x="7929578" y="-49020"/>
            <a:ext cx="781313" cy="885635"/>
            <a:chOff x="0" y="-130721"/>
            <a:chExt cx="2083500" cy="2361695"/>
          </a:xfrm>
        </p:grpSpPr>
        <p:grpSp>
          <p:nvGrpSpPr>
            <p:cNvPr id="630" name="Google Shape;630;p50"/>
            <p:cNvGrpSpPr/>
            <p:nvPr/>
          </p:nvGrpSpPr>
          <p:grpSpPr>
            <a:xfrm>
              <a:off x="75599" y="-130721"/>
              <a:ext cx="1932614" cy="2361695"/>
              <a:chOff x="0" y="-47625"/>
              <a:chExt cx="704100" cy="860425"/>
            </a:xfrm>
          </p:grpSpPr>
          <p:sp>
            <p:nvSpPr>
              <p:cNvPr id="631" name="Google Shape;631;p5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32" name="Google Shape;632;p5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33" name="Google Shape;633;p5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634" name="Google Shape;634;p5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id="639" name="Google Shape;639;p51"/>
          <p:cNvSpPr txBox="1"/>
          <p:nvPr/>
        </p:nvSpPr>
        <p:spPr>
          <a:xfrm>
            <a:off x="895677" y="1448000"/>
            <a:ext cx="6971400" cy="16623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Visit the following websites for additional research:</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3"/>
              </a:rPr>
              <a:t>Human Experimentation at Unit 731 </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4"/>
              </a:rPr>
              <a:t>For Unit 731 Survivor, Speaking Truth Carries a Cost</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5"/>
              </a:rPr>
              <a:t>Japan’s Role in Developing Biological Weapons in World War II and its Effect on Contemporary Relations between Asian Countries</a:t>
            </a:r>
            <a:endParaRPr sz="1800">
              <a:solidFill>
                <a:srgbClr val="231F20"/>
              </a:solidFill>
              <a:latin typeface="Inter"/>
              <a:ea typeface="Inter"/>
              <a:cs typeface="Inter"/>
              <a:sym typeface="Inter"/>
            </a:endParaRPr>
          </a:p>
        </p:txBody>
      </p:sp>
      <p:sp>
        <p:nvSpPr>
          <p:cNvPr id="640" name="Google Shape;640;p51"/>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6">
              <a:alphaModFix/>
            </a:blip>
            <a:stretch>
              <a:fillRect b="0" l="0" r="0" t="0"/>
            </a:stretch>
          </a:blipFill>
          <a:ln>
            <a:noFill/>
          </a:ln>
        </p:spPr>
      </p:sp>
      <p:grpSp>
        <p:nvGrpSpPr>
          <p:cNvPr id="641" name="Google Shape;641;p51"/>
          <p:cNvGrpSpPr/>
          <p:nvPr/>
        </p:nvGrpSpPr>
        <p:grpSpPr>
          <a:xfrm>
            <a:off x="-127008" y="4615004"/>
            <a:ext cx="9398022" cy="468724"/>
            <a:chOff x="204" y="0"/>
            <a:chExt cx="25061391" cy="1249931"/>
          </a:xfrm>
        </p:grpSpPr>
        <p:grpSp>
          <p:nvGrpSpPr>
            <p:cNvPr id="642" name="Google Shape;642;p51"/>
            <p:cNvGrpSpPr/>
            <p:nvPr/>
          </p:nvGrpSpPr>
          <p:grpSpPr>
            <a:xfrm rot="5400000">
              <a:off x="12002369" y="-11663474"/>
              <a:ext cx="1249931" cy="24576878"/>
              <a:chOff x="0" y="-38100"/>
              <a:chExt cx="246900" cy="4854692"/>
            </a:xfrm>
          </p:grpSpPr>
          <p:sp>
            <p:nvSpPr>
              <p:cNvPr id="643" name="Google Shape;643;p5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644" name="Google Shape;644;p5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45" name="Google Shape;645;p5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46" name="Google Shape;646;p5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647" name="Google Shape;647;p5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648" name="Google Shape;648;p51"/>
          <p:cNvGrpSpPr/>
          <p:nvPr/>
        </p:nvGrpSpPr>
        <p:grpSpPr>
          <a:xfrm>
            <a:off x="7929578" y="-49020"/>
            <a:ext cx="781313" cy="885635"/>
            <a:chOff x="0" y="-130721"/>
            <a:chExt cx="2083500" cy="2361695"/>
          </a:xfrm>
        </p:grpSpPr>
        <p:grpSp>
          <p:nvGrpSpPr>
            <p:cNvPr id="649" name="Google Shape;649;p51"/>
            <p:cNvGrpSpPr/>
            <p:nvPr/>
          </p:nvGrpSpPr>
          <p:grpSpPr>
            <a:xfrm>
              <a:off x="75599" y="-130721"/>
              <a:ext cx="1932614" cy="2361695"/>
              <a:chOff x="0" y="-47625"/>
              <a:chExt cx="704100" cy="860425"/>
            </a:xfrm>
          </p:grpSpPr>
          <p:sp>
            <p:nvSpPr>
              <p:cNvPr id="650" name="Google Shape;650;p5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51" name="Google Shape;651;p5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52" name="Google Shape;652;p5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6</a:t>
              </a:r>
              <a:endParaRPr sz="700">
                <a:solidFill>
                  <a:schemeClr val="lt1"/>
                </a:solidFill>
              </a:endParaRPr>
            </a:p>
          </p:txBody>
        </p:sp>
      </p:grpSp>
      <p:sp>
        <p:nvSpPr>
          <p:cNvPr id="653" name="Google Shape;653;p51"/>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6">
              <a:alphaModFix/>
            </a:blip>
            <a:stretch>
              <a:fillRect b="0" l="0" r="0" t="0"/>
            </a:stretch>
          </a:blipFill>
          <a:ln>
            <a:noFill/>
          </a:ln>
        </p:spPr>
      </p:sp>
      <p:sp>
        <p:nvSpPr>
          <p:cNvPr id="654" name="Google Shape;654;p51"/>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ADDITIONAL RESOURCES</a:t>
            </a:r>
            <a:endParaRPr sz="7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8" name="Shape 658"/>
        <p:cNvGrpSpPr/>
        <p:nvPr/>
      </p:nvGrpSpPr>
      <p:grpSpPr>
        <a:xfrm>
          <a:off x="0" y="0"/>
          <a:ext cx="0" cy="0"/>
          <a:chOff x="0" y="0"/>
          <a:chExt cx="0" cy="0"/>
        </a:xfrm>
      </p:grpSpPr>
      <p:sp>
        <p:nvSpPr>
          <p:cNvPr id="659" name="Google Shape;659;p52"/>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660" name="Google Shape;660;p52"/>
          <p:cNvGrpSpPr/>
          <p:nvPr/>
        </p:nvGrpSpPr>
        <p:grpSpPr>
          <a:xfrm>
            <a:off x="-127008" y="4615004"/>
            <a:ext cx="9398022" cy="468724"/>
            <a:chOff x="204" y="0"/>
            <a:chExt cx="25061391" cy="1249931"/>
          </a:xfrm>
        </p:grpSpPr>
        <p:grpSp>
          <p:nvGrpSpPr>
            <p:cNvPr id="661" name="Google Shape;661;p52"/>
            <p:cNvGrpSpPr/>
            <p:nvPr/>
          </p:nvGrpSpPr>
          <p:grpSpPr>
            <a:xfrm rot="5400000">
              <a:off x="12002369" y="-11663474"/>
              <a:ext cx="1249931" cy="24576878"/>
              <a:chOff x="0" y="-38100"/>
              <a:chExt cx="246900" cy="4854692"/>
            </a:xfrm>
          </p:grpSpPr>
          <p:sp>
            <p:nvSpPr>
              <p:cNvPr id="662" name="Google Shape;662;p5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663" name="Google Shape;663;p5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64" name="Google Shape;664;p5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65" name="Google Shape;665;p5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666" name="Google Shape;666;p5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667" name="Google Shape;667;p52"/>
          <p:cNvSpPr txBox="1"/>
          <p:nvPr/>
        </p:nvSpPr>
        <p:spPr>
          <a:xfrm>
            <a:off x="1276940" y="1648188"/>
            <a:ext cx="6590100" cy="1847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THE RED ARMY IN GERMANY</a:t>
            </a:r>
            <a:endParaRPr b="1" sz="42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t/>
            </a:r>
            <a:endParaRPr i="1" sz="18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i="1" lang="en" sz="1800">
                <a:solidFill>
                  <a:srgbClr val="231F20"/>
                </a:solidFill>
                <a:latin typeface="Halant"/>
                <a:ea typeface="Halant"/>
                <a:cs typeface="Halant"/>
                <a:sym typeface="Halant"/>
              </a:rPr>
              <a:t>Research Topic 3</a:t>
            </a:r>
            <a:endParaRPr i="1" sz="1800">
              <a:solidFill>
                <a:srgbClr val="231F20"/>
              </a:solidFill>
              <a:latin typeface="Halant"/>
              <a:ea typeface="Halant"/>
              <a:cs typeface="Halant"/>
              <a:sym typeface="Halant"/>
            </a:endParaRPr>
          </a:p>
        </p:txBody>
      </p:sp>
      <p:sp>
        <p:nvSpPr>
          <p:cNvPr id="668" name="Google Shape;668;p52"/>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p53"/>
          <p:cNvSpPr txBox="1"/>
          <p:nvPr/>
        </p:nvSpPr>
        <p:spPr>
          <a:xfrm>
            <a:off x="730200" y="1155763"/>
            <a:ext cx="7683600" cy="3140100"/>
          </a:xfrm>
          <a:prstGeom prst="rect">
            <a:avLst/>
          </a:prstGeom>
          <a:noFill/>
          <a:ln>
            <a:noFill/>
          </a:ln>
        </p:spPr>
        <p:txBody>
          <a:bodyPr anchorCtr="0" anchor="t" bIns="0" lIns="0" spcFirstLastPara="1" rIns="0" wrap="square" tIns="0">
            <a:spAutoFit/>
          </a:bodyPr>
          <a:lstStyle/>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Hitler broke the Molotov-</a:t>
            </a:r>
            <a:r>
              <a:rPr lang="en" sz="1700">
                <a:solidFill>
                  <a:srgbClr val="231F20"/>
                </a:solidFill>
                <a:latin typeface="Inter"/>
                <a:ea typeface="Inter"/>
                <a:cs typeface="Inter"/>
                <a:sym typeface="Inter"/>
              </a:rPr>
              <a:t>Ribbentrop</a:t>
            </a:r>
            <a:r>
              <a:rPr lang="en" sz="1700">
                <a:solidFill>
                  <a:srgbClr val="231F20"/>
                </a:solidFill>
                <a:latin typeface="Inter"/>
                <a:ea typeface="Inter"/>
                <a:cs typeface="Inter"/>
                <a:sym typeface="Inter"/>
              </a:rPr>
              <a:t> Pact, a non-aggression pact between Hitler and Stalin, on July 31, 1941 when the Germans invaded the Soviet Union</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Ideological struggle between fascism and communism </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The brutality of the Red Army is documented not only in Germany, but also in other parts of eastern Europe</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When the Red Army reached Germany, the wealth of the Germans was particularly appealing </a:t>
            </a:r>
            <a:endParaRPr sz="1700">
              <a:solidFill>
                <a:srgbClr val="231F20"/>
              </a:solidFill>
              <a:latin typeface="Inter"/>
              <a:ea typeface="Inter"/>
              <a:cs typeface="Inter"/>
              <a:sym typeface="Inter"/>
            </a:endParaRPr>
          </a:p>
          <a:p>
            <a:pPr indent="-336550" lvl="1" marL="9144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The Soviets were used to scarcity as a result of forced collectivization of farms and the failed New Economic Plan (NEP)</a:t>
            </a:r>
            <a:endParaRPr sz="1700">
              <a:solidFill>
                <a:srgbClr val="231F20"/>
              </a:solidFill>
              <a:latin typeface="Inter"/>
              <a:ea typeface="Inter"/>
              <a:cs typeface="Inter"/>
              <a:sym typeface="Inter"/>
            </a:endParaRPr>
          </a:p>
          <a:p>
            <a:pPr indent="-336550" lvl="1" marL="9144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State-run economy had failed to provide the basic necessities for the Soviet people</a:t>
            </a:r>
            <a:endParaRPr sz="1700">
              <a:solidFill>
                <a:srgbClr val="231F20"/>
              </a:solidFill>
              <a:latin typeface="Inter"/>
              <a:ea typeface="Inter"/>
              <a:cs typeface="Inter"/>
              <a:sym typeface="Inter"/>
            </a:endParaRPr>
          </a:p>
        </p:txBody>
      </p:sp>
      <p:sp>
        <p:nvSpPr>
          <p:cNvPr id="674" name="Google Shape;674;p53"/>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675" name="Google Shape;675;p53"/>
          <p:cNvGrpSpPr/>
          <p:nvPr/>
        </p:nvGrpSpPr>
        <p:grpSpPr>
          <a:xfrm>
            <a:off x="-127008" y="4615004"/>
            <a:ext cx="9398022" cy="468724"/>
            <a:chOff x="204" y="0"/>
            <a:chExt cx="25061391" cy="1249931"/>
          </a:xfrm>
        </p:grpSpPr>
        <p:grpSp>
          <p:nvGrpSpPr>
            <p:cNvPr id="676" name="Google Shape;676;p53"/>
            <p:cNvGrpSpPr/>
            <p:nvPr/>
          </p:nvGrpSpPr>
          <p:grpSpPr>
            <a:xfrm rot="5400000">
              <a:off x="12002369" y="-11663474"/>
              <a:ext cx="1249931" cy="24576878"/>
              <a:chOff x="0" y="-38100"/>
              <a:chExt cx="246900" cy="4854692"/>
            </a:xfrm>
          </p:grpSpPr>
          <p:sp>
            <p:nvSpPr>
              <p:cNvPr id="677" name="Google Shape;677;p5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678" name="Google Shape;678;p5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79" name="Google Shape;679;p5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80" name="Google Shape;680;p5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681" name="Google Shape;681;p5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682" name="Google Shape;682;p53"/>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CONTEXT</a:t>
            </a:r>
            <a:endParaRPr sz="700"/>
          </a:p>
        </p:txBody>
      </p:sp>
      <p:grpSp>
        <p:nvGrpSpPr>
          <p:cNvPr id="683" name="Google Shape;683;p53"/>
          <p:cNvGrpSpPr/>
          <p:nvPr/>
        </p:nvGrpSpPr>
        <p:grpSpPr>
          <a:xfrm>
            <a:off x="7929578" y="-49020"/>
            <a:ext cx="781313" cy="885635"/>
            <a:chOff x="0" y="-130721"/>
            <a:chExt cx="2083500" cy="2361695"/>
          </a:xfrm>
        </p:grpSpPr>
        <p:grpSp>
          <p:nvGrpSpPr>
            <p:cNvPr id="684" name="Google Shape;684;p53"/>
            <p:cNvGrpSpPr/>
            <p:nvPr/>
          </p:nvGrpSpPr>
          <p:grpSpPr>
            <a:xfrm>
              <a:off x="75599" y="-130721"/>
              <a:ext cx="1932614" cy="2361695"/>
              <a:chOff x="0" y="-47625"/>
              <a:chExt cx="704100" cy="860425"/>
            </a:xfrm>
          </p:grpSpPr>
          <p:sp>
            <p:nvSpPr>
              <p:cNvPr id="685" name="Google Shape;685;p5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86" name="Google Shape;686;p53"/>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87" name="Google Shape;687;p5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688" name="Google Shape;688;p53"/>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sp>
        <p:nvSpPr>
          <p:cNvPr id="693" name="Google Shape;693;p54"/>
          <p:cNvSpPr txBox="1"/>
          <p:nvPr/>
        </p:nvSpPr>
        <p:spPr>
          <a:xfrm>
            <a:off x="398725" y="1143200"/>
            <a:ext cx="8312100" cy="33249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As the Soviets moved west, hundreds of thousands of Germans fled to escape the violence of the Red Army</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Those who did not flee were often forced to wear marks of identification and were thrown into labor camps</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Massive looting occurred when Red Army reached Germany</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Soviet government sanctioned the collection of “trophy goods” by its troops</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Soviet soldiers raped German women in mass numbers</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Historians estimate approximately 2,000,000 German women were raped after the defeat of Hitler’s armies in spring 1945</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Soviet documents show evidence of German women killing themselves and their children to avoid the horrors of the Red Army’s invasion</a:t>
            </a:r>
            <a:endParaRPr sz="1800">
              <a:solidFill>
                <a:srgbClr val="231F20"/>
              </a:solidFill>
              <a:latin typeface="Inter"/>
              <a:ea typeface="Inter"/>
              <a:cs typeface="Inter"/>
              <a:sym typeface="Inter"/>
            </a:endParaRPr>
          </a:p>
        </p:txBody>
      </p:sp>
      <p:sp>
        <p:nvSpPr>
          <p:cNvPr id="694" name="Google Shape;694;p5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695" name="Google Shape;695;p54"/>
          <p:cNvGrpSpPr/>
          <p:nvPr/>
        </p:nvGrpSpPr>
        <p:grpSpPr>
          <a:xfrm>
            <a:off x="-127008" y="4615004"/>
            <a:ext cx="9398022" cy="468724"/>
            <a:chOff x="204" y="0"/>
            <a:chExt cx="25061391" cy="1249931"/>
          </a:xfrm>
        </p:grpSpPr>
        <p:grpSp>
          <p:nvGrpSpPr>
            <p:cNvPr id="696" name="Google Shape;696;p54"/>
            <p:cNvGrpSpPr/>
            <p:nvPr/>
          </p:nvGrpSpPr>
          <p:grpSpPr>
            <a:xfrm rot="5400000">
              <a:off x="12002369" y="-11663474"/>
              <a:ext cx="1249931" cy="24576878"/>
              <a:chOff x="0" y="-38100"/>
              <a:chExt cx="246900" cy="4854692"/>
            </a:xfrm>
          </p:grpSpPr>
          <p:sp>
            <p:nvSpPr>
              <p:cNvPr id="697" name="Google Shape;697;p5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698" name="Google Shape;698;p5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699" name="Google Shape;699;p5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700" name="Google Shape;700;p5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701" name="Google Shape;701;p5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702" name="Google Shape;702;p54"/>
          <p:cNvGrpSpPr/>
          <p:nvPr/>
        </p:nvGrpSpPr>
        <p:grpSpPr>
          <a:xfrm>
            <a:off x="7929578" y="-49020"/>
            <a:ext cx="781313" cy="885635"/>
            <a:chOff x="0" y="-130721"/>
            <a:chExt cx="2083500" cy="2361695"/>
          </a:xfrm>
        </p:grpSpPr>
        <p:grpSp>
          <p:nvGrpSpPr>
            <p:cNvPr id="703" name="Google Shape;703;p54"/>
            <p:cNvGrpSpPr/>
            <p:nvPr/>
          </p:nvGrpSpPr>
          <p:grpSpPr>
            <a:xfrm>
              <a:off x="75599" y="-130721"/>
              <a:ext cx="1932614" cy="2361695"/>
              <a:chOff x="0" y="-47625"/>
              <a:chExt cx="704100" cy="860425"/>
            </a:xfrm>
          </p:grpSpPr>
          <p:sp>
            <p:nvSpPr>
              <p:cNvPr id="704" name="Google Shape;704;p5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05" name="Google Shape;705;p5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06" name="Google Shape;706;p5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2</a:t>
              </a:r>
              <a:endParaRPr sz="700">
                <a:solidFill>
                  <a:schemeClr val="lt1"/>
                </a:solidFill>
              </a:endParaRPr>
            </a:p>
          </p:txBody>
        </p:sp>
      </p:grpSp>
      <p:sp>
        <p:nvSpPr>
          <p:cNvPr id="707" name="Google Shape;707;p5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708" name="Google Shape;708;p54"/>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RED ARMY BRUTALITY</a:t>
            </a:r>
            <a:endParaRPr sz="7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8"/>
          <p:cNvSpPr txBox="1"/>
          <p:nvPr/>
        </p:nvSpPr>
        <p:spPr>
          <a:xfrm>
            <a:off x="389623" y="1489475"/>
            <a:ext cx="5113500" cy="23397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900">
                <a:solidFill>
                  <a:srgbClr val="231F20"/>
                </a:solidFill>
                <a:latin typeface="Inter"/>
                <a:ea typeface="Inter"/>
                <a:cs typeface="Inter"/>
                <a:sym typeface="Inter"/>
              </a:rPr>
              <a:t>The </a:t>
            </a:r>
            <a:r>
              <a:rPr lang="en" sz="1900">
                <a:solidFill>
                  <a:srgbClr val="231F20"/>
                </a:solidFill>
                <a:latin typeface="Inter"/>
                <a:ea typeface="Inter"/>
                <a:cs typeface="Inter"/>
                <a:sym typeface="Inter"/>
              </a:rPr>
              <a:t>United Nations was created in October 1945 to maintain international peace and security, provide humanitarian assistance, protect human rights, and uphold international law.</a:t>
            </a:r>
            <a:endParaRPr sz="19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9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900">
                <a:solidFill>
                  <a:srgbClr val="231F20"/>
                </a:solidFill>
                <a:latin typeface="Inter"/>
                <a:ea typeface="Inter"/>
                <a:cs typeface="Inter"/>
                <a:sym typeface="Inter"/>
              </a:rPr>
              <a:t>In many ways, its creation was linked directly to the horrors of World War II.</a:t>
            </a:r>
            <a:endParaRPr sz="1900">
              <a:solidFill>
                <a:srgbClr val="231F20"/>
              </a:solidFill>
              <a:latin typeface="Inter"/>
              <a:ea typeface="Inter"/>
              <a:cs typeface="Inter"/>
              <a:sym typeface="Inter"/>
            </a:endParaRPr>
          </a:p>
        </p:txBody>
      </p:sp>
      <p:sp>
        <p:nvSpPr>
          <p:cNvPr id="180" name="Google Shape;180;p2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81" name="Google Shape;181;p28"/>
          <p:cNvGrpSpPr/>
          <p:nvPr/>
        </p:nvGrpSpPr>
        <p:grpSpPr>
          <a:xfrm>
            <a:off x="-127008" y="4615004"/>
            <a:ext cx="9398022" cy="468724"/>
            <a:chOff x="204" y="0"/>
            <a:chExt cx="25061391" cy="1249931"/>
          </a:xfrm>
        </p:grpSpPr>
        <p:grpSp>
          <p:nvGrpSpPr>
            <p:cNvPr id="182" name="Google Shape;182;p28"/>
            <p:cNvGrpSpPr/>
            <p:nvPr/>
          </p:nvGrpSpPr>
          <p:grpSpPr>
            <a:xfrm rot="5400000">
              <a:off x="12002369" y="-11663474"/>
              <a:ext cx="1249931" cy="24576878"/>
              <a:chOff x="0" y="-38100"/>
              <a:chExt cx="246900" cy="4854692"/>
            </a:xfrm>
          </p:grpSpPr>
          <p:sp>
            <p:nvSpPr>
              <p:cNvPr id="183" name="Google Shape;183;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4" name="Google Shape;184;p2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5" name="Google Shape;185;p2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86" name="Google Shape;186;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7" name="Google Shape;187;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88" name="Google Shape;188;p28"/>
          <p:cNvGrpSpPr/>
          <p:nvPr/>
        </p:nvGrpSpPr>
        <p:grpSpPr>
          <a:xfrm>
            <a:off x="7929578" y="-49020"/>
            <a:ext cx="781313" cy="885635"/>
            <a:chOff x="0" y="-130721"/>
            <a:chExt cx="2083500" cy="2361695"/>
          </a:xfrm>
        </p:grpSpPr>
        <p:grpSp>
          <p:nvGrpSpPr>
            <p:cNvPr id="189" name="Google Shape;189;p28"/>
            <p:cNvGrpSpPr/>
            <p:nvPr/>
          </p:nvGrpSpPr>
          <p:grpSpPr>
            <a:xfrm>
              <a:off x="75599" y="-130721"/>
              <a:ext cx="1932614" cy="2361695"/>
              <a:chOff x="0" y="-47625"/>
              <a:chExt cx="704100" cy="860425"/>
            </a:xfrm>
          </p:grpSpPr>
          <p:sp>
            <p:nvSpPr>
              <p:cNvPr id="190" name="Google Shape;190;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91" name="Google Shape;191;p2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92" name="Google Shape;192;p2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2</a:t>
              </a:r>
              <a:endParaRPr sz="700">
                <a:solidFill>
                  <a:schemeClr val="lt1"/>
                </a:solidFill>
              </a:endParaRPr>
            </a:p>
          </p:txBody>
        </p:sp>
      </p:grpSp>
      <p:sp>
        <p:nvSpPr>
          <p:cNvPr id="193" name="Google Shape;193;p2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94" name="Google Shape;194;p28"/>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UNITED NATIONS</a:t>
            </a:r>
            <a:endParaRPr sz="700"/>
          </a:p>
        </p:txBody>
      </p:sp>
      <p:sp>
        <p:nvSpPr>
          <p:cNvPr id="195" name="Google Shape;195;p28"/>
          <p:cNvSpPr/>
          <p:nvPr/>
        </p:nvSpPr>
        <p:spPr>
          <a:xfrm>
            <a:off x="5785050" y="1324600"/>
            <a:ext cx="2522100" cy="1650900"/>
          </a:xfrm>
          <a:prstGeom prst="wedgeRectCallout">
            <a:avLst>
              <a:gd fmla="val 12168" name="adj1"/>
              <a:gd fmla="val 70602" name="adj2"/>
            </a:avLst>
          </a:prstGeom>
          <a:solidFill>
            <a:srgbClr val="EFFEF9"/>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212529"/>
                </a:solidFill>
                <a:latin typeface="Halant"/>
                <a:ea typeface="Halant"/>
                <a:cs typeface="Halant"/>
                <a:sym typeface="Halant"/>
              </a:rPr>
              <a:t>“The UN is our greatest hope for future peace. Alone we cannot keep the peace of the world, but in cooperation with others we have to achieve this much longed-for security.</a:t>
            </a:r>
            <a:endParaRPr b="1" sz="1600">
              <a:latin typeface="Halant"/>
              <a:ea typeface="Halant"/>
              <a:cs typeface="Halant"/>
              <a:sym typeface="Halant"/>
            </a:endParaRPr>
          </a:p>
        </p:txBody>
      </p:sp>
      <p:sp>
        <p:nvSpPr>
          <p:cNvPr id="196" name="Google Shape;196;p28"/>
          <p:cNvSpPr txBox="1"/>
          <p:nvPr/>
        </p:nvSpPr>
        <p:spPr>
          <a:xfrm>
            <a:off x="5345375" y="3282450"/>
            <a:ext cx="2414100" cy="42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Eleanor Roosevelt, “My Day,” October 30, 1950.</a:t>
            </a:r>
            <a:endParaRPr sz="1200">
              <a:solidFill>
                <a:schemeClr val="dk1"/>
              </a:solidFill>
              <a:latin typeface="Inter"/>
              <a:ea typeface="Inter"/>
              <a:cs typeface="Inter"/>
              <a:sym typeface="Inte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2" name="Shape 712"/>
        <p:cNvGrpSpPr/>
        <p:nvPr/>
      </p:nvGrpSpPr>
      <p:grpSpPr>
        <a:xfrm>
          <a:off x="0" y="0"/>
          <a:ext cx="0" cy="0"/>
          <a:chOff x="0" y="0"/>
          <a:chExt cx="0" cy="0"/>
        </a:xfrm>
      </p:grpSpPr>
      <p:sp>
        <p:nvSpPr>
          <p:cNvPr id="713" name="Google Shape;713;p55"/>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714" name="Google Shape;714;p55"/>
          <p:cNvGrpSpPr/>
          <p:nvPr/>
        </p:nvGrpSpPr>
        <p:grpSpPr>
          <a:xfrm>
            <a:off x="-127008" y="4615004"/>
            <a:ext cx="9398022" cy="468724"/>
            <a:chOff x="204" y="0"/>
            <a:chExt cx="25061391" cy="1249931"/>
          </a:xfrm>
        </p:grpSpPr>
        <p:grpSp>
          <p:nvGrpSpPr>
            <p:cNvPr id="715" name="Google Shape;715;p55"/>
            <p:cNvGrpSpPr/>
            <p:nvPr/>
          </p:nvGrpSpPr>
          <p:grpSpPr>
            <a:xfrm rot="5400000">
              <a:off x="12002369" y="-11663474"/>
              <a:ext cx="1249931" cy="24576878"/>
              <a:chOff x="0" y="-38100"/>
              <a:chExt cx="246900" cy="4854692"/>
            </a:xfrm>
          </p:grpSpPr>
          <p:sp>
            <p:nvSpPr>
              <p:cNvPr id="716" name="Google Shape;716;p5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717" name="Google Shape;717;p5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18" name="Google Shape;718;p5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719" name="Google Shape;719;p5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720" name="Google Shape;720;p5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721" name="Google Shape;721;p55"/>
          <p:cNvSpPr txBox="1"/>
          <p:nvPr/>
        </p:nvSpPr>
        <p:spPr>
          <a:xfrm>
            <a:off x="1276990" y="1182688"/>
            <a:ext cx="6590100" cy="2709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900">
                <a:solidFill>
                  <a:srgbClr val="231F20"/>
                </a:solidFill>
                <a:latin typeface="Halant"/>
                <a:ea typeface="Halant"/>
                <a:cs typeface="Halant"/>
                <a:sym typeface="Halant"/>
              </a:rPr>
              <a:t>““We are taking revenge for everything, and our revenge is just. Fire for fire, blood for blood, death for death.”</a:t>
            </a:r>
            <a:endParaRPr b="1" sz="39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2000">
                <a:solidFill>
                  <a:srgbClr val="231F20"/>
                </a:solidFill>
                <a:latin typeface="Halant"/>
                <a:ea typeface="Halant"/>
                <a:cs typeface="Halant"/>
                <a:sym typeface="Halant"/>
              </a:rPr>
              <a:t>-Russian Soldier in a letter home, 1945</a:t>
            </a:r>
            <a:endParaRPr b="1" sz="2000">
              <a:solidFill>
                <a:srgbClr val="231F20"/>
              </a:solidFill>
              <a:latin typeface="Halant"/>
              <a:ea typeface="Halant"/>
              <a:cs typeface="Halant"/>
              <a:sym typeface="Halant"/>
            </a:endParaRPr>
          </a:p>
        </p:txBody>
      </p:sp>
      <p:grpSp>
        <p:nvGrpSpPr>
          <p:cNvPr id="722" name="Google Shape;722;p55"/>
          <p:cNvGrpSpPr/>
          <p:nvPr/>
        </p:nvGrpSpPr>
        <p:grpSpPr>
          <a:xfrm>
            <a:off x="7929578" y="-49020"/>
            <a:ext cx="781313" cy="885635"/>
            <a:chOff x="0" y="-130721"/>
            <a:chExt cx="2083500" cy="2361695"/>
          </a:xfrm>
        </p:grpSpPr>
        <p:grpSp>
          <p:nvGrpSpPr>
            <p:cNvPr id="723" name="Google Shape;723;p55"/>
            <p:cNvGrpSpPr/>
            <p:nvPr/>
          </p:nvGrpSpPr>
          <p:grpSpPr>
            <a:xfrm>
              <a:off x="75599" y="-130721"/>
              <a:ext cx="1932614" cy="2361695"/>
              <a:chOff x="0" y="-47625"/>
              <a:chExt cx="704100" cy="860425"/>
            </a:xfrm>
          </p:grpSpPr>
          <p:sp>
            <p:nvSpPr>
              <p:cNvPr id="724" name="Google Shape;724;p5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25" name="Google Shape;725;p5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26" name="Google Shape;726;p5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sp>
        <p:nvSpPr>
          <p:cNvPr id="727" name="Google Shape;727;p55"/>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1" name="Shape 731"/>
        <p:cNvGrpSpPr/>
        <p:nvPr/>
      </p:nvGrpSpPr>
      <p:grpSpPr>
        <a:xfrm>
          <a:off x="0" y="0"/>
          <a:ext cx="0" cy="0"/>
          <a:chOff x="0" y="0"/>
          <a:chExt cx="0" cy="0"/>
        </a:xfrm>
      </p:grpSpPr>
      <p:sp>
        <p:nvSpPr>
          <p:cNvPr id="732" name="Google Shape;732;p56"/>
          <p:cNvSpPr txBox="1"/>
          <p:nvPr/>
        </p:nvSpPr>
        <p:spPr>
          <a:xfrm>
            <a:off x="286075" y="1295600"/>
            <a:ext cx="5228100" cy="30477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April-May 1945</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Stalin wanted to take the city before the US</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Sent 2.5 million Red Army troops, as well as massive numbers of tanks, </a:t>
            </a:r>
            <a:r>
              <a:rPr lang="en" sz="1800">
                <a:solidFill>
                  <a:srgbClr val="231F20"/>
                </a:solidFill>
                <a:latin typeface="Inter"/>
                <a:ea typeface="Inter"/>
                <a:cs typeface="Inter"/>
                <a:sym typeface="Inter"/>
              </a:rPr>
              <a:t>artillery</a:t>
            </a:r>
            <a:r>
              <a:rPr lang="en" sz="1800">
                <a:solidFill>
                  <a:srgbClr val="231F20"/>
                </a:solidFill>
                <a:latin typeface="Inter"/>
                <a:ea typeface="Inter"/>
                <a:cs typeface="Inter"/>
                <a:sym typeface="Inter"/>
              </a:rPr>
              <a:t>, and aircraft</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By April 21, Red Army was in the suburbs of Berlin</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An estimated 100,000 women in Berlin alone were raped by the Soviets</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Hitler killed himself on April 30, 1945 and the German Reichstag fell on May 2</a:t>
            </a:r>
            <a:endParaRPr sz="1800">
              <a:solidFill>
                <a:srgbClr val="231F20"/>
              </a:solidFill>
              <a:latin typeface="Inter"/>
              <a:ea typeface="Inter"/>
              <a:cs typeface="Inter"/>
              <a:sym typeface="Inter"/>
            </a:endParaRPr>
          </a:p>
        </p:txBody>
      </p:sp>
      <p:sp>
        <p:nvSpPr>
          <p:cNvPr id="733" name="Google Shape;733;p5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734" name="Google Shape;734;p56"/>
          <p:cNvGrpSpPr/>
          <p:nvPr/>
        </p:nvGrpSpPr>
        <p:grpSpPr>
          <a:xfrm>
            <a:off x="-127008" y="4615004"/>
            <a:ext cx="9398022" cy="468724"/>
            <a:chOff x="204" y="0"/>
            <a:chExt cx="25061391" cy="1249931"/>
          </a:xfrm>
        </p:grpSpPr>
        <p:grpSp>
          <p:nvGrpSpPr>
            <p:cNvPr id="735" name="Google Shape;735;p56"/>
            <p:cNvGrpSpPr/>
            <p:nvPr/>
          </p:nvGrpSpPr>
          <p:grpSpPr>
            <a:xfrm rot="5400000">
              <a:off x="12002369" y="-11663474"/>
              <a:ext cx="1249931" cy="24576878"/>
              <a:chOff x="0" y="-38100"/>
              <a:chExt cx="246900" cy="4854692"/>
            </a:xfrm>
          </p:grpSpPr>
          <p:sp>
            <p:nvSpPr>
              <p:cNvPr id="736" name="Google Shape;736;p5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737" name="Google Shape;737;p5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38" name="Google Shape;738;p5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739" name="Google Shape;739;p5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740" name="Google Shape;740;p5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741" name="Google Shape;741;p56"/>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BATTLE FOR BERLIN</a:t>
            </a:r>
            <a:endParaRPr sz="700"/>
          </a:p>
        </p:txBody>
      </p:sp>
      <p:grpSp>
        <p:nvGrpSpPr>
          <p:cNvPr id="742" name="Google Shape;742;p56"/>
          <p:cNvGrpSpPr/>
          <p:nvPr/>
        </p:nvGrpSpPr>
        <p:grpSpPr>
          <a:xfrm>
            <a:off x="7929578" y="-49020"/>
            <a:ext cx="781313" cy="885635"/>
            <a:chOff x="0" y="-130721"/>
            <a:chExt cx="2083500" cy="2361695"/>
          </a:xfrm>
        </p:grpSpPr>
        <p:grpSp>
          <p:nvGrpSpPr>
            <p:cNvPr id="743" name="Google Shape;743;p56"/>
            <p:cNvGrpSpPr/>
            <p:nvPr/>
          </p:nvGrpSpPr>
          <p:grpSpPr>
            <a:xfrm>
              <a:off x="75599" y="-130721"/>
              <a:ext cx="1932614" cy="2361695"/>
              <a:chOff x="0" y="-47625"/>
              <a:chExt cx="704100" cy="860425"/>
            </a:xfrm>
          </p:grpSpPr>
          <p:sp>
            <p:nvSpPr>
              <p:cNvPr id="744" name="Google Shape;744;p5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45" name="Google Shape;745;p5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46" name="Google Shape;746;p5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747" name="Google Shape;747;p5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748" name="Google Shape;748;p56"/>
          <p:cNvPicPr preferRelativeResize="0"/>
          <p:nvPr/>
        </p:nvPicPr>
        <p:blipFill>
          <a:blip r:embed="rId4">
            <a:alphaModFix/>
          </a:blip>
          <a:stretch>
            <a:fillRect/>
          </a:stretch>
        </p:blipFill>
        <p:spPr>
          <a:xfrm>
            <a:off x="5514175" y="1195674"/>
            <a:ext cx="3330777" cy="2403726"/>
          </a:xfrm>
          <a:prstGeom prst="rect">
            <a:avLst/>
          </a:prstGeom>
          <a:noFill/>
          <a:ln>
            <a:noFill/>
          </a:ln>
        </p:spPr>
      </p:pic>
      <p:sp>
        <p:nvSpPr>
          <p:cNvPr id="749" name="Google Shape;749;p56"/>
          <p:cNvSpPr txBox="1"/>
          <p:nvPr/>
        </p:nvSpPr>
        <p:spPr>
          <a:xfrm>
            <a:off x="5438100" y="3640175"/>
            <a:ext cx="3488700" cy="54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Yevgeny Khaldei, “Raising a flag over the Reichstag,” May 2, 1945. Public Domain.</a:t>
            </a:r>
            <a:endParaRPr sz="1200">
              <a:solidFill>
                <a:schemeClr val="dk1"/>
              </a:solidFill>
              <a:latin typeface="Inter"/>
              <a:ea typeface="Inter"/>
              <a:cs typeface="Inter"/>
              <a:sym typeface="Inte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sp>
        <p:nvSpPr>
          <p:cNvPr id="754" name="Google Shape;754;p57"/>
          <p:cNvSpPr txBox="1"/>
          <p:nvPr/>
        </p:nvSpPr>
        <p:spPr>
          <a:xfrm>
            <a:off x="895670" y="1447990"/>
            <a:ext cx="7352700" cy="1108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Watch this video with the testimony of German woman who was raped in the aftermath of WWII during Soviet occupation of Berlin and answer the questions on your worksheet.</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3"/>
              </a:rPr>
              <a:t>Lisa Slater</a:t>
            </a:r>
            <a:endParaRPr sz="1800">
              <a:solidFill>
                <a:srgbClr val="231F20"/>
              </a:solidFill>
              <a:latin typeface="Inter"/>
              <a:ea typeface="Inter"/>
              <a:cs typeface="Inter"/>
              <a:sym typeface="Inter"/>
            </a:endParaRPr>
          </a:p>
        </p:txBody>
      </p:sp>
      <p:sp>
        <p:nvSpPr>
          <p:cNvPr id="755" name="Google Shape;755;p5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756" name="Google Shape;756;p57"/>
          <p:cNvGrpSpPr/>
          <p:nvPr/>
        </p:nvGrpSpPr>
        <p:grpSpPr>
          <a:xfrm>
            <a:off x="-127008" y="4615004"/>
            <a:ext cx="9398022" cy="468724"/>
            <a:chOff x="204" y="0"/>
            <a:chExt cx="25061391" cy="1249931"/>
          </a:xfrm>
        </p:grpSpPr>
        <p:grpSp>
          <p:nvGrpSpPr>
            <p:cNvPr id="757" name="Google Shape;757;p57"/>
            <p:cNvGrpSpPr/>
            <p:nvPr/>
          </p:nvGrpSpPr>
          <p:grpSpPr>
            <a:xfrm rot="5400000">
              <a:off x="12002369" y="-11663474"/>
              <a:ext cx="1249931" cy="24576878"/>
              <a:chOff x="0" y="-38100"/>
              <a:chExt cx="246900" cy="4854692"/>
            </a:xfrm>
          </p:grpSpPr>
          <p:sp>
            <p:nvSpPr>
              <p:cNvPr id="758" name="Google Shape;758;p5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759" name="Google Shape;759;p5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60" name="Google Shape;760;p5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761" name="Google Shape;761;p5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762" name="Google Shape;762;p5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763" name="Google Shape;763;p57"/>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TESTIMONY</a:t>
            </a:r>
            <a:endParaRPr sz="700"/>
          </a:p>
        </p:txBody>
      </p:sp>
      <p:grpSp>
        <p:nvGrpSpPr>
          <p:cNvPr id="764" name="Google Shape;764;p57"/>
          <p:cNvGrpSpPr/>
          <p:nvPr/>
        </p:nvGrpSpPr>
        <p:grpSpPr>
          <a:xfrm>
            <a:off x="7929578" y="-49020"/>
            <a:ext cx="781313" cy="885635"/>
            <a:chOff x="0" y="-130721"/>
            <a:chExt cx="2083500" cy="2361695"/>
          </a:xfrm>
        </p:grpSpPr>
        <p:grpSp>
          <p:nvGrpSpPr>
            <p:cNvPr id="765" name="Google Shape;765;p57"/>
            <p:cNvGrpSpPr/>
            <p:nvPr/>
          </p:nvGrpSpPr>
          <p:grpSpPr>
            <a:xfrm>
              <a:off x="75599" y="-130721"/>
              <a:ext cx="1932614" cy="2361695"/>
              <a:chOff x="0" y="-47625"/>
              <a:chExt cx="704100" cy="860425"/>
            </a:xfrm>
          </p:grpSpPr>
          <p:sp>
            <p:nvSpPr>
              <p:cNvPr id="766" name="Google Shape;766;p5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67" name="Google Shape;767;p5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68" name="Google Shape;768;p5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769" name="Google Shape;769;p5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3" name="Shape 773"/>
        <p:cNvGrpSpPr/>
        <p:nvPr/>
      </p:nvGrpSpPr>
      <p:grpSpPr>
        <a:xfrm>
          <a:off x="0" y="0"/>
          <a:ext cx="0" cy="0"/>
          <a:chOff x="0" y="0"/>
          <a:chExt cx="0" cy="0"/>
        </a:xfrm>
      </p:grpSpPr>
      <p:sp>
        <p:nvSpPr>
          <p:cNvPr id="774" name="Google Shape;774;p58"/>
          <p:cNvSpPr txBox="1"/>
          <p:nvPr/>
        </p:nvSpPr>
        <p:spPr>
          <a:xfrm>
            <a:off x="977302" y="1463550"/>
            <a:ext cx="7189500" cy="1108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Visit the following websites for additional research:</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3"/>
              </a:rPr>
              <a:t> Wretched Misconduct of the Red Army</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4"/>
              </a:rPr>
              <a:t>The Rape of Berlin</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5"/>
              </a:rPr>
              <a:t>The Soviet Role in World War II: Realities and Myths</a:t>
            </a:r>
            <a:endParaRPr sz="1800">
              <a:solidFill>
                <a:srgbClr val="231F20"/>
              </a:solidFill>
              <a:latin typeface="Inter"/>
              <a:ea typeface="Inter"/>
              <a:cs typeface="Inter"/>
              <a:sym typeface="Inter"/>
            </a:endParaRPr>
          </a:p>
        </p:txBody>
      </p:sp>
      <p:sp>
        <p:nvSpPr>
          <p:cNvPr id="775" name="Google Shape;775;p5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6">
              <a:alphaModFix/>
            </a:blip>
            <a:stretch>
              <a:fillRect b="0" l="0" r="0" t="0"/>
            </a:stretch>
          </a:blipFill>
          <a:ln>
            <a:noFill/>
          </a:ln>
        </p:spPr>
      </p:sp>
      <p:grpSp>
        <p:nvGrpSpPr>
          <p:cNvPr id="776" name="Google Shape;776;p58"/>
          <p:cNvGrpSpPr/>
          <p:nvPr/>
        </p:nvGrpSpPr>
        <p:grpSpPr>
          <a:xfrm>
            <a:off x="-127008" y="4615004"/>
            <a:ext cx="9398022" cy="468724"/>
            <a:chOff x="204" y="0"/>
            <a:chExt cx="25061391" cy="1249931"/>
          </a:xfrm>
        </p:grpSpPr>
        <p:grpSp>
          <p:nvGrpSpPr>
            <p:cNvPr id="777" name="Google Shape;777;p58"/>
            <p:cNvGrpSpPr/>
            <p:nvPr/>
          </p:nvGrpSpPr>
          <p:grpSpPr>
            <a:xfrm rot="5400000">
              <a:off x="12002369" y="-11663474"/>
              <a:ext cx="1249931" cy="24576878"/>
              <a:chOff x="0" y="-38100"/>
              <a:chExt cx="246900" cy="4854692"/>
            </a:xfrm>
          </p:grpSpPr>
          <p:sp>
            <p:nvSpPr>
              <p:cNvPr id="778" name="Google Shape;778;p5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779" name="Google Shape;779;p5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80" name="Google Shape;780;p5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781" name="Google Shape;781;p5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782" name="Google Shape;782;p5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783" name="Google Shape;783;p58"/>
          <p:cNvGrpSpPr/>
          <p:nvPr/>
        </p:nvGrpSpPr>
        <p:grpSpPr>
          <a:xfrm>
            <a:off x="7929578" y="-49020"/>
            <a:ext cx="781313" cy="885635"/>
            <a:chOff x="0" y="-130721"/>
            <a:chExt cx="2083500" cy="2361695"/>
          </a:xfrm>
        </p:grpSpPr>
        <p:grpSp>
          <p:nvGrpSpPr>
            <p:cNvPr id="784" name="Google Shape;784;p58"/>
            <p:cNvGrpSpPr/>
            <p:nvPr/>
          </p:nvGrpSpPr>
          <p:grpSpPr>
            <a:xfrm>
              <a:off x="75599" y="-130721"/>
              <a:ext cx="1932614" cy="2361695"/>
              <a:chOff x="0" y="-47625"/>
              <a:chExt cx="704100" cy="860425"/>
            </a:xfrm>
          </p:grpSpPr>
          <p:sp>
            <p:nvSpPr>
              <p:cNvPr id="785" name="Google Shape;785;p5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86" name="Google Shape;786;p5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87" name="Google Shape;787;p5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6</a:t>
              </a:r>
              <a:endParaRPr sz="700">
                <a:solidFill>
                  <a:schemeClr val="lt1"/>
                </a:solidFill>
              </a:endParaRPr>
            </a:p>
          </p:txBody>
        </p:sp>
      </p:grpSp>
      <p:sp>
        <p:nvSpPr>
          <p:cNvPr id="788" name="Google Shape;788;p5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6">
              <a:alphaModFix/>
            </a:blip>
            <a:stretch>
              <a:fillRect b="0" l="0" r="0" t="0"/>
            </a:stretch>
          </a:blipFill>
          <a:ln>
            <a:noFill/>
          </a:ln>
        </p:spPr>
      </p:sp>
      <p:sp>
        <p:nvSpPr>
          <p:cNvPr id="789" name="Google Shape;789;p58"/>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ADDITIONAL RESOURCES</a:t>
            </a:r>
            <a:endParaRPr sz="7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3" name="Shape 793"/>
        <p:cNvGrpSpPr/>
        <p:nvPr/>
      </p:nvGrpSpPr>
      <p:grpSpPr>
        <a:xfrm>
          <a:off x="0" y="0"/>
          <a:ext cx="0" cy="0"/>
          <a:chOff x="0" y="0"/>
          <a:chExt cx="0" cy="0"/>
        </a:xfrm>
      </p:grpSpPr>
      <p:sp>
        <p:nvSpPr>
          <p:cNvPr id="794" name="Google Shape;794;p59"/>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795" name="Google Shape;795;p59"/>
          <p:cNvGrpSpPr/>
          <p:nvPr/>
        </p:nvGrpSpPr>
        <p:grpSpPr>
          <a:xfrm>
            <a:off x="-127008" y="4615004"/>
            <a:ext cx="9398022" cy="468724"/>
            <a:chOff x="204" y="0"/>
            <a:chExt cx="25061391" cy="1249931"/>
          </a:xfrm>
        </p:grpSpPr>
        <p:grpSp>
          <p:nvGrpSpPr>
            <p:cNvPr id="796" name="Google Shape;796;p59"/>
            <p:cNvGrpSpPr/>
            <p:nvPr/>
          </p:nvGrpSpPr>
          <p:grpSpPr>
            <a:xfrm rot="5400000">
              <a:off x="12002369" y="-11663474"/>
              <a:ext cx="1249931" cy="24576878"/>
              <a:chOff x="0" y="-38100"/>
              <a:chExt cx="246900" cy="4854692"/>
            </a:xfrm>
          </p:grpSpPr>
          <p:sp>
            <p:nvSpPr>
              <p:cNvPr id="797" name="Google Shape;797;p5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798" name="Google Shape;798;p5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99" name="Google Shape;799;p5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800" name="Google Shape;800;p5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801" name="Google Shape;801;p5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802" name="Google Shape;802;p59"/>
          <p:cNvSpPr txBox="1"/>
          <p:nvPr/>
        </p:nvSpPr>
        <p:spPr>
          <a:xfrm>
            <a:off x="1276953" y="1592838"/>
            <a:ext cx="6590100" cy="1957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DROPPING THE ATOMIC BOMB ON JAPAN</a:t>
            </a:r>
            <a:endParaRPr b="1" sz="4200">
              <a:solidFill>
                <a:srgbClr val="231F20"/>
              </a:solidFill>
              <a:latin typeface="Halant"/>
              <a:ea typeface="Halant"/>
              <a:cs typeface="Halant"/>
              <a:sym typeface="Halant"/>
            </a:endParaRPr>
          </a:p>
          <a:p>
            <a:pPr indent="0" lvl="0" marL="0" marR="0" rtl="0" algn="ctr">
              <a:lnSpc>
                <a:spcPct val="140004"/>
              </a:lnSpc>
              <a:spcBef>
                <a:spcPts val="0"/>
              </a:spcBef>
              <a:spcAft>
                <a:spcPts val="0"/>
              </a:spcAft>
              <a:buNone/>
            </a:pPr>
            <a:r>
              <a:t/>
            </a:r>
            <a:endParaRPr i="1" sz="1800">
              <a:solidFill>
                <a:srgbClr val="231F20"/>
              </a:solidFill>
              <a:latin typeface="Halant"/>
              <a:ea typeface="Halant"/>
              <a:cs typeface="Halant"/>
              <a:sym typeface="Halant"/>
            </a:endParaRPr>
          </a:p>
          <a:p>
            <a:pPr indent="0" lvl="0" marL="0" marR="0" rtl="0" algn="ctr">
              <a:lnSpc>
                <a:spcPct val="140004"/>
              </a:lnSpc>
              <a:spcBef>
                <a:spcPts val="0"/>
              </a:spcBef>
              <a:spcAft>
                <a:spcPts val="0"/>
              </a:spcAft>
              <a:buNone/>
            </a:pPr>
            <a:r>
              <a:rPr i="1" lang="en" sz="1800">
                <a:solidFill>
                  <a:srgbClr val="231F20"/>
                </a:solidFill>
                <a:latin typeface="Halant"/>
                <a:ea typeface="Halant"/>
                <a:cs typeface="Halant"/>
                <a:sym typeface="Halant"/>
              </a:rPr>
              <a:t>Research Topic 4</a:t>
            </a:r>
            <a:endParaRPr i="1" sz="1800">
              <a:solidFill>
                <a:srgbClr val="231F20"/>
              </a:solidFill>
              <a:latin typeface="Halant"/>
              <a:ea typeface="Halant"/>
              <a:cs typeface="Halant"/>
              <a:sym typeface="Halant"/>
            </a:endParaRPr>
          </a:p>
        </p:txBody>
      </p:sp>
      <p:sp>
        <p:nvSpPr>
          <p:cNvPr id="803" name="Google Shape;803;p59"/>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7" name="Shape 807"/>
        <p:cNvGrpSpPr/>
        <p:nvPr/>
      </p:nvGrpSpPr>
      <p:grpSpPr>
        <a:xfrm>
          <a:off x="0" y="0"/>
          <a:ext cx="0" cy="0"/>
          <a:chOff x="0" y="0"/>
          <a:chExt cx="0" cy="0"/>
        </a:xfrm>
      </p:grpSpPr>
      <p:sp>
        <p:nvSpPr>
          <p:cNvPr id="808" name="Google Shape;808;p60"/>
          <p:cNvSpPr txBox="1"/>
          <p:nvPr/>
        </p:nvSpPr>
        <p:spPr>
          <a:xfrm>
            <a:off x="376575" y="1121800"/>
            <a:ext cx="8406300" cy="3401700"/>
          </a:xfrm>
          <a:prstGeom prst="rect">
            <a:avLst/>
          </a:prstGeom>
          <a:noFill/>
          <a:ln>
            <a:noFill/>
          </a:ln>
        </p:spPr>
        <p:txBody>
          <a:bodyPr anchorCtr="0" anchor="t" bIns="0" lIns="0" spcFirstLastPara="1" rIns="0" wrap="square" tIns="0">
            <a:spAutoFit/>
          </a:bodyPr>
          <a:lstStyle/>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The US entered WWII after the Japanese bombed Pearl Harbor in December 1941</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After Hitler committed suicide at the end of April, Germany surrendered in early May 1945, but the Allies were still fighting the Japanese in the Pacific</a:t>
            </a:r>
            <a:endParaRPr sz="1700">
              <a:solidFill>
                <a:srgbClr val="231F20"/>
              </a:solidFill>
              <a:latin typeface="Inter"/>
              <a:ea typeface="Inter"/>
              <a:cs typeface="Inter"/>
              <a:sym typeface="Inter"/>
            </a:endParaRPr>
          </a:p>
          <a:p>
            <a:pPr indent="-336550" lvl="0" marL="45720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US tested the first atomic bomb in the desert of New Mexico on July 16th</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Potsdam Conference (July 17- August 24, 1945)</a:t>
            </a:r>
            <a:endParaRPr sz="1700">
              <a:solidFill>
                <a:srgbClr val="231F20"/>
              </a:solidFill>
              <a:latin typeface="Inter"/>
              <a:ea typeface="Inter"/>
              <a:cs typeface="Inter"/>
              <a:sym typeface="Inter"/>
            </a:endParaRPr>
          </a:p>
          <a:p>
            <a:pPr indent="-336550" lvl="1" marL="9144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Allies met to determine how to make the Japanese accept unconditional surrender</a:t>
            </a:r>
            <a:endParaRPr sz="1700">
              <a:solidFill>
                <a:srgbClr val="231F20"/>
              </a:solidFill>
              <a:latin typeface="Inter"/>
              <a:ea typeface="Inter"/>
              <a:cs typeface="Inter"/>
              <a:sym typeface="Inter"/>
            </a:endParaRPr>
          </a:p>
          <a:p>
            <a:pPr indent="-336550" lvl="1" marL="9144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Emperor Hirohito likely to be in favor of the surrender, but the Japanese military and civilian leadership would be humiliated by this, and were likely to want to fight until the end</a:t>
            </a:r>
            <a:endParaRPr sz="1700">
              <a:solidFill>
                <a:srgbClr val="231F20"/>
              </a:solidFill>
              <a:latin typeface="Inter"/>
              <a:ea typeface="Inter"/>
              <a:cs typeface="Inter"/>
              <a:sym typeface="Inter"/>
            </a:endParaRPr>
          </a:p>
          <a:p>
            <a:pPr indent="-336550" lvl="1" marL="9144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Issued statement to Japan: if they did not accept an unconditional surrender, they would face “prompt and utter destruction”</a:t>
            </a:r>
            <a:endParaRPr sz="1700">
              <a:solidFill>
                <a:srgbClr val="231F20"/>
              </a:solidFill>
              <a:latin typeface="Inter"/>
              <a:ea typeface="Inter"/>
              <a:cs typeface="Inter"/>
              <a:sym typeface="Inter"/>
            </a:endParaRPr>
          </a:p>
        </p:txBody>
      </p:sp>
      <p:sp>
        <p:nvSpPr>
          <p:cNvPr id="809" name="Google Shape;809;p6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810" name="Google Shape;810;p60"/>
          <p:cNvGrpSpPr/>
          <p:nvPr/>
        </p:nvGrpSpPr>
        <p:grpSpPr>
          <a:xfrm>
            <a:off x="-127008" y="4615004"/>
            <a:ext cx="9398022" cy="468724"/>
            <a:chOff x="204" y="0"/>
            <a:chExt cx="25061391" cy="1249931"/>
          </a:xfrm>
        </p:grpSpPr>
        <p:grpSp>
          <p:nvGrpSpPr>
            <p:cNvPr id="811" name="Google Shape;811;p60"/>
            <p:cNvGrpSpPr/>
            <p:nvPr/>
          </p:nvGrpSpPr>
          <p:grpSpPr>
            <a:xfrm rot="5400000">
              <a:off x="12002369" y="-11663474"/>
              <a:ext cx="1249931" cy="24576878"/>
              <a:chOff x="0" y="-38100"/>
              <a:chExt cx="246900" cy="4854692"/>
            </a:xfrm>
          </p:grpSpPr>
          <p:sp>
            <p:nvSpPr>
              <p:cNvPr id="812" name="Google Shape;812;p6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813" name="Google Shape;813;p6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14" name="Google Shape;814;p6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815" name="Google Shape;815;p6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816" name="Google Shape;816;p6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817" name="Google Shape;817;p60"/>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CONTEXT</a:t>
            </a:r>
            <a:endParaRPr sz="700"/>
          </a:p>
        </p:txBody>
      </p:sp>
      <p:grpSp>
        <p:nvGrpSpPr>
          <p:cNvPr id="818" name="Google Shape;818;p60"/>
          <p:cNvGrpSpPr/>
          <p:nvPr/>
        </p:nvGrpSpPr>
        <p:grpSpPr>
          <a:xfrm>
            <a:off x="7929578" y="-49020"/>
            <a:ext cx="781313" cy="885635"/>
            <a:chOff x="0" y="-130721"/>
            <a:chExt cx="2083500" cy="2361695"/>
          </a:xfrm>
        </p:grpSpPr>
        <p:grpSp>
          <p:nvGrpSpPr>
            <p:cNvPr id="819" name="Google Shape;819;p60"/>
            <p:cNvGrpSpPr/>
            <p:nvPr/>
          </p:nvGrpSpPr>
          <p:grpSpPr>
            <a:xfrm>
              <a:off x="75599" y="-130721"/>
              <a:ext cx="1932614" cy="2361695"/>
              <a:chOff x="0" y="-47625"/>
              <a:chExt cx="704100" cy="860425"/>
            </a:xfrm>
          </p:grpSpPr>
          <p:sp>
            <p:nvSpPr>
              <p:cNvPr id="820" name="Google Shape;820;p6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21" name="Google Shape;821;p6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22" name="Google Shape;822;p6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823" name="Google Shape;823;p6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7" name="Shape 827"/>
        <p:cNvGrpSpPr/>
        <p:nvPr/>
      </p:nvGrpSpPr>
      <p:grpSpPr>
        <a:xfrm>
          <a:off x="0" y="0"/>
          <a:ext cx="0" cy="0"/>
          <a:chOff x="0" y="0"/>
          <a:chExt cx="0" cy="0"/>
        </a:xfrm>
      </p:grpSpPr>
      <p:sp>
        <p:nvSpPr>
          <p:cNvPr id="828" name="Google Shape;828;p61"/>
          <p:cNvSpPr txBox="1"/>
          <p:nvPr/>
        </p:nvSpPr>
        <p:spPr>
          <a:xfrm>
            <a:off x="420875" y="1105950"/>
            <a:ext cx="8340000" cy="3401700"/>
          </a:xfrm>
          <a:prstGeom prst="rect">
            <a:avLst/>
          </a:prstGeom>
          <a:noFill/>
          <a:ln>
            <a:noFill/>
          </a:ln>
        </p:spPr>
        <p:txBody>
          <a:bodyPr anchorCtr="0" anchor="t" bIns="0" lIns="0" spcFirstLastPara="1" rIns="0" wrap="square" tIns="0">
            <a:spAutoFit/>
          </a:bodyPr>
          <a:lstStyle/>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The US dropped two atomic bombs on Japan before the Japanese surrendered</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August 6, 1945, 8:15 AM- bomb nicknamed “Little Boy” dropped over Hiroshima</a:t>
            </a:r>
            <a:endParaRPr sz="1700">
              <a:solidFill>
                <a:srgbClr val="231F20"/>
              </a:solidFill>
              <a:latin typeface="Inter"/>
              <a:ea typeface="Inter"/>
              <a:cs typeface="Inter"/>
              <a:sym typeface="Inter"/>
            </a:endParaRPr>
          </a:p>
          <a:p>
            <a:pPr indent="-336550" lvl="1" marL="9144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5 square miles from the city center reduced to ash</a:t>
            </a:r>
            <a:endParaRPr sz="1700">
              <a:solidFill>
                <a:srgbClr val="231F20"/>
              </a:solidFill>
              <a:latin typeface="Inter"/>
              <a:ea typeface="Inter"/>
              <a:cs typeface="Inter"/>
              <a:sym typeface="Inter"/>
            </a:endParaRPr>
          </a:p>
          <a:p>
            <a:pPr indent="-336550" lvl="1" marL="9144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Estimated 120,000 people died from the blast within the first four days</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August 9, 1945, just after 11 AM- bomb nicknamed “Fat Man” exploded above Nagasaki </a:t>
            </a:r>
            <a:endParaRPr sz="1700">
              <a:solidFill>
                <a:srgbClr val="231F20"/>
              </a:solidFill>
              <a:latin typeface="Inter"/>
              <a:ea typeface="Inter"/>
              <a:cs typeface="Inter"/>
              <a:sym typeface="Inter"/>
            </a:endParaRPr>
          </a:p>
          <a:p>
            <a:pPr indent="-336550" lvl="1" marL="9144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Over 2 square miles of the city destroyed </a:t>
            </a:r>
            <a:endParaRPr sz="1700">
              <a:solidFill>
                <a:srgbClr val="231F20"/>
              </a:solidFill>
              <a:latin typeface="Inter"/>
              <a:ea typeface="Inter"/>
              <a:cs typeface="Inter"/>
              <a:sym typeface="Inter"/>
            </a:endParaRPr>
          </a:p>
          <a:p>
            <a:pPr indent="-336550" lvl="1" marL="9144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Estimated 73,000 killed</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August 10, 1945- Japanese government admitted they were willing to admit defeat</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September 2, 1945- Japanese signed official surrender, ending WWII</a:t>
            </a:r>
            <a:endParaRPr sz="1700">
              <a:solidFill>
                <a:srgbClr val="231F20"/>
              </a:solidFill>
              <a:latin typeface="Inter"/>
              <a:ea typeface="Inter"/>
              <a:cs typeface="Inter"/>
              <a:sym typeface="Inter"/>
            </a:endParaRPr>
          </a:p>
        </p:txBody>
      </p:sp>
      <p:sp>
        <p:nvSpPr>
          <p:cNvPr id="829" name="Google Shape;829;p61"/>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830" name="Google Shape;830;p61"/>
          <p:cNvGrpSpPr/>
          <p:nvPr/>
        </p:nvGrpSpPr>
        <p:grpSpPr>
          <a:xfrm>
            <a:off x="-127008" y="4615004"/>
            <a:ext cx="9398022" cy="468724"/>
            <a:chOff x="204" y="0"/>
            <a:chExt cx="25061391" cy="1249931"/>
          </a:xfrm>
        </p:grpSpPr>
        <p:grpSp>
          <p:nvGrpSpPr>
            <p:cNvPr id="831" name="Google Shape;831;p61"/>
            <p:cNvGrpSpPr/>
            <p:nvPr/>
          </p:nvGrpSpPr>
          <p:grpSpPr>
            <a:xfrm rot="5400000">
              <a:off x="12002369" y="-11663474"/>
              <a:ext cx="1249931" cy="24576878"/>
              <a:chOff x="0" y="-38100"/>
              <a:chExt cx="246900" cy="4854692"/>
            </a:xfrm>
          </p:grpSpPr>
          <p:sp>
            <p:nvSpPr>
              <p:cNvPr id="832" name="Google Shape;832;p6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833" name="Google Shape;833;p6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34" name="Google Shape;834;p6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835" name="Google Shape;835;p6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836" name="Google Shape;836;p6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837" name="Google Shape;837;p61"/>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THE BOMBINGS</a:t>
            </a:r>
            <a:endParaRPr sz="700"/>
          </a:p>
        </p:txBody>
      </p:sp>
      <p:grpSp>
        <p:nvGrpSpPr>
          <p:cNvPr id="838" name="Google Shape;838;p61"/>
          <p:cNvGrpSpPr/>
          <p:nvPr/>
        </p:nvGrpSpPr>
        <p:grpSpPr>
          <a:xfrm>
            <a:off x="7929578" y="-49020"/>
            <a:ext cx="781313" cy="885635"/>
            <a:chOff x="0" y="-130721"/>
            <a:chExt cx="2083500" cy="2361695"/>
          </a:xfrm>
        </p:grpSpPr>
        <p:grpSp>
          <p:nvGrpSpPr>
            <p:cNvPr id="839" name="Google Shape;839;p61"/>
            <p:cNvGrpSpPr/>
            <p:nvPr/>
          </p:nvGrpSpPr>
          <p:grpSpPr>
            <a:xfrm>
              <a:off x="75599" y="-130721"/>
              <a:ext cx="1932614" cy="2361695"/>
              <a:chOff x="0" y="-47625"/>
              <a:chExt cx="704100" cy="860425"/>
            </a:xfrm>
          </p:grpSpPr>
          <p:sp>
            <p:nvSpPr>
              <p:cNvPr id="840" name="Google Shape;840;p6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41" name="Google Shape;841;p6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42" name="Google Shape;842;p6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2</a:t>
              </a:r>
              <a:endParaRPr sz="700">
                <a:solidFill>
                  <a:schemeClr val="lt1"/>
                </a:solidFill>
              </a:endParaRPr>
            </a:p>
          </p:txBody>
        </p:sp>
      </p:grpSp>
      <p:sp>
        <p:nvSpPr>
          <p:cNvPr id="843" name="Google Shape;843;p61"/>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7" name="Shape 847"/>
        <p:cNvGrpSpPr/>
        <p:nvPr/>
      </p:nvGrpSpPr>
      <p:grpSpPr>
        <a:xfrm>
          <a:off x="0" y="0"/>
          <a:ext cx="0" cy="0"/>
          <a:chOff x="0" y="0"/>
          <a:chExt cx="0" cy="0"/>
        </a:xfrm>
      </p:grpSpPr>
      <p:sp>
        <p:nvSpPr>
          <p:cNvPr id="848" name="Google Shape;848;p62"/>
          <p:cNvSpPr txBox="1"/>
          <p:nvPr/>
        </p:nvSpPr>
        <p:spPr>
          <a:xfrm>
            <a:off x="362275" y="1029750"/>
            <a:ext cx="7352700" cy="36018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The impacts of the atomic bombs had long-lasting effects beyond the initial devastation of life</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Exact death tolls are unknown </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Bodies could be burnt beyond recognition or part of mass cremations in the initial first week, so impossible to know exact counts</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Infrastructure was destroyed, and many of the people who would have provided aid and recovery (doctors, nurses, </a:t>
            </a:r>
            <a:r>
              <a:rPr lang="en" sz="1800">
                <a:solidFill>
                  <a:srgbClr val="231F20"/>
                </a:solidFill>
                <a:latin typeface="Inter"/>
                <a:ea typeface="Inter"/>
                <a:cs typeface="Inter"/>
                <a:sym typeface="Inter"/>
              </a:rPr>
              <a:t>firefighters</a:t>
            </a:r>
            <a:r>
              <a:rPr lang="en" sz="1800">
                <a:solidFill>
                  <a:srgbClr val="231F20"/>
                </a:solidFill>
                <a:latin typeface="Inter"/>
                <a:ea typeface="Inter"/>
                <a:cs typeface="Inter"/>
                <a:sym typeface="Inter"/>
              </a:rPr>
              <a:t>, etc.) were killed, making it more difficult to help in the immediate aftermath</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Months and even years after the bombings, people got sick from radiation</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Massive increase in cancer</a:t>
            </a:r>
            <a:endParaRPr sz="1800">
              <a:solidFill>
                <a:srgbClr val="231F20"/>
              </a:solidFill>
              <a:latin typeface="Inter"/>
              <a:ea typeface="Inter"/>
              <a:cs typeface="Inter"/>
              <a:sym typeface="Inter"/>
            </a:endParaRPr>
          </a:p>
        </p:txBody>
      </p:sp>
      <p:sp>
        <p:nvSpPr>
          <p:cNvPr id="849" name="Google Shape;849;p62"/>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850" name="Google Shape;850;p62"/>
          <p:cNvGrpSpPr/>
          <p:nvPr/>
        </p:nvGrpSpPr>
        <p:grpSpPr>
          <a:xfrm>
            <a:off x="-127008" y="4615004"/>
            <a:ext cx="9398022" cy="468724"/>
            <a:chOff x="204" y="0"/>
            <a:chExt cx="25061391" cy="1249931"/>
          </a:xfrm>
        </p:grpSpPr>
        <p:grpSp>
          <p:nvGrpSpPr>
            <p:cNvPr id="851" name="Google Shape;851;p62"/>
            <p:cNvGrpSpPr/>
            <p:nvPr/>
          </p:nvGrpSpPr>
          <p:grpSpPr>
            <a:xfrm rot="5400000">
              <a:off x="12002369" y="-11663474"/>
              <a:ext cx="1249931" cy="24576878"/>
              <a:chOff x="0" y="-38100"/>
              <a:chExt cx="246900" cy="4854692"/>
            </a:xfrm>
          </p:grpSpPr>
          <p:sp>
            <p:nvSpPr>
              <p:cNvPr id="852" name="Google Shape;852;p6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853" name="Google Shape;853;p6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54" name="Google Shape;854;p6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855" name="Google Shape;855;p6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856" name="Google Shape;856;p6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857" name="Google Shape;857;p62"/>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AFTERMATH</a:t>
            </a:r>
            <a:endParaRPr sz="700"/>
          </a:p>
        </p:txBody>
      </p:sp>
      <p:grpSp>
        <p:nvGrpSpPr>
          <p:cNvPr id="858" name="Google Shape;858;p62"/>
          <p:cNvGrpSpPr/>
          <p:nvPr/>
        </p:nvGrpSpPr>
        <p:grpSpPr>
          <a:xfrm>
            <a:off x="7929578" y="-49020"/>
            <a:ext cx="781313" cy="885635"/>
            <a:chOff x="0" y="-130721"/>
            <a:chExt cx="2083500" cy="2361695"/>
          </a:xfrm>
        </p:grpSpPr>
        <p:grpSp>
          <p:nvGrpSpPr>
            <p:cNvPr id="859" name="Google Shape;859;p62"/>
            <p:cNvGrpSpPr/>
            <p:nvPr/>
          </p:nvGrpSpPr>
          <p:grpSpPr>
            <a:xfrm>
              <a:off x="75599" y="-130721"/>
              <a:ext cx="1932614" cy="2361695"/>
              <a:chOff x="0" y="-47625"/>
              <a:chExt cx="704100" cy="860425"/>
            </a:xfrm>
          </p:grpSpPr>
          <p:sp>
            <p:nvSpPr>
              <p:cNvPr id="860" name="Google Shape;860;p6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61" name="Google Shape;861;p62"/>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62" name="Google Shape;862;p6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sp>
        <p:nvSpPr>
          <p:cNvPr id="863" name="Google Shape;863;p62"/>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7" name="Shape 867"/>
        <p:cNvGrpSpPr/>
        <p:nvPr/>
      </p:nvGrpSpPr>
      <p:grpSpPr>
        <a:xfrm>
          <a:off x="0" y="0"/>
          <a:ext cx="0" cy="0"/>
          <a:chOff x="0" y="0"/>
          <a:chExt cx="0" cy="0"/>
        </a:xfrm>
      </p:grpSpPr>
      <p:sp>
        <p:nvSpPr>
          <p:cNvPr id="868" name="Google Shape;868;p63"/>
          <p:cNvSpPr txBox="1"/>
          <p:nvPr/>
        </p:nvSpPr>
        <p:spPr>
          <a:xfrm>
            <a:off x="209875" y="1258350"/>
            <a:ext cx="5724600" cy="33249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The horrific </a:t>
            </a:r>
            <a:r>
              <a:rPr lang="en" sz="1800">
                <a:solidFill>
                  <a:srgbClr val="231F20"/>
                </a:solidFill>
                <a:latin typeface="Inter"/>
                <a:ea typeface="Inter"/>
                <a:cs typeface="Inter"/>
                <a:sym typeface="Inter"/>
              </a:rPr>
              <a:t>results</a:t>
            </a:r>
            <a:r>
              <a:rPr lang="en" sz="1800">
                <a:solidFill>
                  <a:srgbClr val="231F20"/>
                </a:solidFill>
                <a:latin typeface="Inter"/>
                <a:ea typeface="Inter"/>
                <a:cs typeface="Inter"/>
                <a:sym typeface="Inter"/>
              </a:rPr>
              <a:t> of the bombs in Japan caused fear amongst states that atomic bombs would be used in the future of warfare, leading to mass human destruction</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Sets the stage for the fears of the Cold War</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Moral debate </a:t>
            </a:r>
            <a:r>
              <a:rPr lang="en" sz="1800">
                <a:solidFill>
                  <a:srgbClr val="231F20"/>
                </a:solidFill>
                <a:latin typeface="Inter"/>
                <a:ea typeface="Inter"/>
                <a:cs typeface="Inter"/>
                <a:sym typeface="Inter"/>
              </a:rPr>
              <a:t>about</a:t>
            </a:r>
            <a:r>
              <a:rPr lang="en" sz="1800">
                <a:solidFill>
                  <a:srgbClr val="231F20"/>
                </a:solidFill>
                <a:latin typeface="Inter"/>
                <a:ea typeface="Inter"/>
                <a:cs typeface="Inter"/>
                <a:sym typeface="Inter"/>
              </a:rPr>
              <a:t> whether or not the US was justified in dropping the atomic bombs on Japan</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Those in favor argue that it was necessary to prevent the continuation of war &amp; the huge death toll that accompanied war</a:t>
            </a:r>
            <a:endParaRPr sz="1800">
              <a:solidFill>
                <a:srgbClr val="231F20"/>
              </a:solidFill>
              <a:latin typeface="Inter"/>
              <a:ea typeface="Inter"/>
              <a:cs typeface="Inter"/>
              <a:sym typeface="Inter"/>
            </a:endParaRPr>
          </a:p>
          <a:p>
            <a:pPr indent="-342900" lvl="1" marL="9144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Those opposed note the horrific deaths and long-lasting impacts of Japanese civilians</a:t>
            </a:r>
            <a:endParaRPr sz="1800">
              <a:solidFill>
                <a:srgbClr val="231F20"/>
              </a:solidFill>
              <a:latin typeface="Inter"/>
              <a:ea typeface="Inter"/>
              <a:cs typeface="Inter"/>
              <a:sym typeface="Inter"/>
            </a:endParaRPr>
          </a:p>
        </p:txBody>
      </p:sp>
      <p:sp>
        <p:nvSpPr>
          <p:cNvPr id="869" name="Google Shape;869;p63"/>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870" name="Google Shape;870;p63"/>
          <p:cNvGrpSpPr/>
          <p:nvPr/>
        </p:nvGrpSpPr>
        <p:grpSpPr>
          <a:xfrm>
            <a:off x="-127008" y="4615004"/>
            <a:ext cx="9398022" cy="468724"/>
            <a:chOff x="204" y="0"/>
            <a:chExt cx="25061391" cy="1249931"/>
          </a:xfrm>
        </p:grpSpPr>
        <p:grpSp>
          <p:nvGrpSpPr>
            <p:cNvPr id="871" name="Google Shape;871;p63"/>
            <p:cNvGrpSpPr/>
            <p:nvPr/>
          </p:nvGrpSpPr>
          <p:grpSpPr>
            <a:xfrm rot="5400000">
              <a:off x="12002369" y="-11663474"/>
              <a:ext cx="1249931" cy="24576878"/>
              <a:chOff x="0" y="-38100"/>
              <a:chExt cx="246900" cy="4854692"/>
            </a:xfrm>
          </p:grpSpPr>
          <p:sp>
            <p:nvSpPr>
              <p:cNvPr id="872" name="Google Shape;872;p6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873" name="Google Shape;873;p6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74" name="Google Shape;874;p6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875" name="Google Shape;875;p6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876" name="Google Shape;876;p6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877" name="Google Shape;877;p63"/>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NUCLEAR BOMBS</a:t>
            </a:r>
            <a:endParaRPr sz="700"/>
          </a:p>
        </p:txBody>
      </p:sp>
      <p:grpSp>
        <p:nvGrpSpPr>
          <p:cNvPr id="878" name="Google Shape;878;p63"/>
          <p:cNvGrpSpPr/>
          <p:nvPr/>
        </p:nvGrpSpPr>
        <p:grpSpPr>
          <a:xfrm>
            <a:off x="7929578" y="-49020"/>
            <a:ext cx="781313" cy="885635"/>
            <a:chOff x="0" y="-130721"/>
            <a:chExt cx="2083500" cy="2361695"/>
          </a:xfrm>
        </p:grpSpPr>
        <p:grpSp>
          <p:nvGrpSpPr>
            <p:cNvPr id="879" name="Google Shape;879;p63"/>
            <p:cNvGrpSpPr/>
            <p:nvPr/>
          </p:nvGrpSpPr>
          <p:grpSpPr>
            <a:xfrm>
              <a:off x="75599" y="-130721"/>
              <a:ext cx="1932614" cy="2361695"/>
              <a:chOff x="0" y="-47625"/>
              <a:chExt cx="704100" cy="860425"/>
            </a:xfrm>
          </p:grpSpPr>
          <p:sp>
            <p:nvSpPr>
              <p:cNvPr id="880" name="Google Shape;880;p6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81" name="Google Shape;881;p63"/>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82" name="Google Shape;882;p6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883" name="Google Shape;883;p63"/>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884" name="Google Shape;884;p63"/>
          <p:cNvPicPr preferRelativeResize="0"/>
          <p:nvPr/>
        </p:nvPicPr>
        <p:blipFill>
          <a:blip r:embed="rId4">
            <a:alphaModFix/>
          </a:blip>
          <a:stretch>
            <a:fillRect/>
          </a:stretch>
        </p:blipFill>
        <p:spPr>
          <a:xfrm>
            <a:off x="6117725" y="1258350"/>
            <a:ext cx="2697426" cy="1600475"/>
          </a:xfrm>
          <a:prstGeom prst="rect">
            <a:avLst/>
          </a:prstGeom>
          <a:noFill/>
          <a:ln>
            <a:noFill/>
          </a:ln>
        </p:spPr>
      </p:pic>
      <p:sp>
        <p:nvSpPr>
          <p:cNvPr id="885" name="Google Shape;885;p63"/>
          <p:cNvSpPr txBox="1"/>
          <p:nvPr/>
        </p:nvSpPr>
        <p:spPr>
          <a:xfrm>
            <a:off x="6067125" y="3050150"/>
            <a:ext cx="2936700" cy="29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George R. Caron &amp; Charles Levy, “Mushroom cloud over Hiroshima (Left), Atomic Cloud Rises Over Nagasaki (Right),” August 6 &amp; 9, 1945. Public Domain.</a:t>
            </a:r>
            <a:endParaRPr sz="1200">
              <a:solidFill>
                <a:schemeClr val="dk1"/>
              </a:solidFill>
              <a:latin typeface="Inter"/>
              <a:ea typeface="Inter"/>
              <a:cs typeface="Inter"/>
              <a:sym typeface="Inte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sp>
        <p:nvSpPr>
          <p:cNvPr id="890" name="Google Shape;890;p6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891" name="Google Shape;891;p64"/>
          <p:cNvGrpSpPr/>
          <p:nvPr/>
        </p:nvGrpSpPr>
        <p:grpSpPr>
          <a:xfrm>
            <a:off x="-127008" y="4615004"/>
            <a:ext cx="9398022" cy="468724"/>
            <a:chOff x="204" y="0"/>
            <a:chExt cx="25061391" cy="1249931"/>
          </a:xfrm>
        </p:grpSpPr>
        <p:grpSp>
          <p:nvGrpSpPr>
            <p:cNvPr id="892" name="Google Shape;892;p64"/>
            <p:cNvGrpSpPr/>
            <p:nvPr/>
          </p:nvGrpSpPr>
          <p:grpSpPr>
            <a:xfrm rot="5400000">
              <a:off x="12002369" y="-11663474"/>
              <a:ext cx="1249931" cy="24576878"/>
              <a:chOff x="0" y="-38100"/>
              <a:chExt cx="246900" cy="4854692"/>
            </a:xfrm>
          </p:grpSpPr>
          <p:sp>
            <p:nvSpPr>
              <p:cNvPr id="893" name="Google Shape;893;p6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894" name="Google Shape;894;p6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95" name="Google Shape;895;p6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896" name="Google Shape;896;p6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897" name="Google Shape;897;p6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898" name="Google Shape;898;p64"/>
          <p:cNvSpPr txBox="1"/>
          <p:nvPr/>
        </p:nvSpPr>
        <p:spPr>
          <a:xfrm>
            <a:off x="546400" y="794350"/>
            <a:ext cx="8164500" cy="3694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1600">
                <a:solidFill>
                  <a:srgbClr val="231F20"/>
                </a:solidFill>
                <a:latin typeface="Halant"/>
                <a:ea typeface="Halant"/>
                <a:cs typeface="Halant"/>
                <a:sym typeface="Halant"/>
              </a:rPr>
              <a:t>“Most of the immediate casualties did not differ from those caused by incendiary or high-explosive raids. The outstanding difference was the presence of radiation effects, which became unmistakable about a week after the bombing. At the time of impact, however, the causes of death and injury were flash burns, secondary effects of blast and falling debris, and burns from blazing buildings. No records are available that give the relative importance of the various types of injury, especially for those who died immediately after the explosion. Indeed, many of these people undoubtedly died several times over, theoretically, since each was subjected to several injuries, any one of which would have been fatal. The Hiroshima prefectural health department placed the proportion of deaths from burns (flash or flame) at 60 percent, from falling debris at 30 percent, and from other injuries at 10 percent; it is generally agreed that burns caused at least 50 percent of the initial casualties. Of those who died later, an increasing proportion succumbed to radiation effects.”</a:t>
            </a:r>
            <a:endParaRPr b="1" sz="16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1600">
                <a:solidFill>
                  <a:srgbClr val="231F20"/>
                </a:solidFill>
                <a:latin typeface="Halant"/>
                <a:ea typeface="Halant"/>
                <a:cs typeface="Halant"/>
                <a:sym typeface="Halant"/>
              </a:rPr>
              <a:t>-Excerpt from “The Effects of Atomic Bombs on Hiroshima and Nagasaki” by the United States Strategic Bombing Survey, June 30, 1945</a:t>
            </a:r>
            <a:endParaRPr b="1" sz="1600">
              <a:solidFill>
                <a:srgbClr val="231F20"/>
              </a:solidFill>
              <a:latin typeface="Halant"/>
              <a:ea typeface="Halant"/>
              <a:cs typeface="Halant"/>
              <a:sym typeface="Halant"/>
            </a:endParaRPr>
          </a:p>
        </p:txBody>
      </p:sp>
      <p:grpSp>
        <p:nvGrpSpPr>
          <p:cNvPr id="899" name="Google Shape;899;p64"/>
          <p:cNvGrpSpPr/>
          <p:nvPr/>
        </p:nvGrpSpPr>
        <p:grpSpPr>
          <a:xfrm>
            <a:off x="7929578" y="-49020"/>
            <a:ext cx="781313" cy="885635"/>
            <a:chOff x="0" y="-130721"/>
            <a:chExt cx="2083500" cy="2361695"/>
          </a:xfrm>
        </p:grpSpPr>
        <p:grpSp>
          <p:nvGrpSpPr>
            <p:cNvPr id="900" name="Google Shape;900;p64"/>
            <p:cNvGrpSpPr/>
            <p:nvPr/>
          </p:nvGrpSpPr>
          <p:grpSpPr>
            <a:xfrm>
              <a:off x="75599" y="-130721"/>
              <a:ext cx="1932614" cy="2361695"/>
              <a:chOff x="0" y="-47625"/>
              <a:chExt cx="704100" cy="860425"/>
            </a:xfrm>
          </p:grpSpPr>
          <p:sp>
            <p:nvSpPr>
              <p:cNvPr id="901" name="Google Shape;901;p6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02" name="Google Shape;902;p6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903" name="Google Shape;903;p6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904" name="Google Shape;904;p6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nvSpPr>
        <p:spPr>
          <a:xfrm>
            <a:off x="389626" y="1718075"/>
            <a:ext cx="7994700" cy="2632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900">
                <a:solidFill>
                  <a:srgbClr val="231F20"/>
                </a:solidFill>
                <a:latin typeface="Inter"/>
                <a:ea typeface="Inter"/>
                <a:cs typeface="Inter"/>
                <a:sym typeface="Inter"/>
              </a:rPr>
              <a:t>A human rights violation refers to the denial, restriction, or abuse of the fundamental rights and freedoms that all people are entitled to. These rights became defined as a result of the creation of the United Nations. It was in response to terrible atrocities committed including: </a:t>
            </a:r>
            <a:endParaRPr sz="19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9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900">
                <a:solidFill>
                  <a:srgbClr val="231F20"/>
                </a:solidFill>
                <a:latin typeface="Inter"/>
                <a:ea typeface="Inter"/>
                <a:cs typeface="Inter"/>
                <a:sym typeface="Inter"/>
              </a:rPr>
              <a:t>Genocide &amp; Ethnic Cleansing, Torture &amp; Inhumane Treatment, Slavery &amp; Human Trafficking, Suppression of Free Speech, Discrimination &amp; Segregation, Forced Displacement, and Denial of Fair Trials and Political Oppression.</a:t>
            </a:r>
            <a:endParaRPr sz="1900">
              <a:solidFill>
                <a:srgbClr val="231F20"/>
              </a:solidFill>
              <a:latin typeface="Inter"/>
              <a:ea typeface="Inter"/>
              <a:cs typeface="Inter"/>
              <a:sym typeface="Inter"/>
            </a:endParaRPr>
          </a:p>
        </p:txBody>
      </p:sp>
      <p:sp>
        <p:nvSpPr>
          <p:cNvPr id="202" name="Google Shape;202;p29"/>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03" name="Google Shape;203;p29"/>
          <p:cNvGrpSpPr/>
          <p:nvPr/>
        </p:nvGrpSpPr>
        <p:grpSpPr>
          <a:xfrm>
            <a:off x="-127008" y="4615004"/>
            <a:ext cx="9398022" cy="468724"/>
            <a:chOff x="204" y="0"/>
            <a:chExt cx="25061391" cy="1249931"/>
          </a:xfrm>
        </p:grpSpPr>
        <p:grpSp>
          <p:nvGrpSpPr>
            <p:cNvPr id="204" name="Google Shape;204;p29"/>
            <p:cNvGrpSpPr/>
            <p:nvPr/>
          </p:nvGrpSpPr>
          <p:grpSpPr>
            <a:xfrm rot="5400000">
              <a:off x="12002369" y="-11663474"/>
              <a:ext cx="1249931" cy="24576878"/>
              <a:chOff x="0" y="-38100"/>
              <a:chExt cx="246900" cy="4854692"/>
            </a:xfrm>
          </p:grpSpPr>
          <p:sp>
            <p:nvSpPr>
              <p:cNvPr id="205" name="Google Shape;205;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06" name="Google Shape;206;p2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7" name="Google Shape;207;p2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08" name="Google Shape;208;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09" name="Google Shape;209;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10" name="Google Shape;210;p29"/>
          <p:cNvGrpSpPr/>
          <p:nvPr/>
        </p:nvGrpSpPr>
        <p:grpSpPr>
          <a:xfrm>
            <a:off x="7929578" y="-49020"/>
            <a:ext cx="781313" cy="885635"/>
            <a:chOff x="0" y="-130721"/>
            <a:chExt cx="2083500" cy="2361695"/>
          </a:xfrm>
        </p:grpSpPr>
        <p:grpSp>
          <p:nvGrpSpPr>
            <p:cNvPr id="211" name="Google Shape;211;p29"/>
            <p:cNvGrpSpPr/>
            <p:nvPr/>
          </p:nvGrpSpPr>
          <p:grpSpPr>
            <a:xfrm>
              <a:off x="75599" y="-130721"/>
              <a:ext cx="1932614" cy="2361695"/>
              <a:chOff x="0" y="-47625"/>
              <a:chExt cx="704100" cy="860425"/>
            </a:xfrm>
          </p:grpSpPr>
          <p:sp>
            <p:nvSpPr>
              <p:cNvPr id="212" name="Google Shape;212;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3" name="Google Shape;213;p2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14" name="Google Shape;214;p2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sp>
        <p:nvSpPr>
          <p:cNvPr id="215" name="Google Shape;215;p29"/>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16" name="Google Shape;216;p29"/>
          <p:cNvSpPr txBox="1"/>
          <p:nvPr/>
        </p:nvSpPr>
        <p:spPr>
          <a:xfrm>
            <a:off x="1276990" y="438150"/>
            <a:ext cx="6590100" cy="1293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HUMAN RIGHTS VIOLATIONS</a:t>
            </a:r>
            <a:endParaRPr sz="70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8" name="Shape 908"/>
        <p:cNvGrpSpPr/>
        <p:nvPr/>
      </p:nvGrpSpPr>
      <p:grpSpPr>
        <a:xfrm>
          <a:off x="0" y="0"/>
          <a:ext cx="0" cy="0"/>
          <a:chOff x="0" y="0"/>
          <a:chExt cx="0" cy="0"/>
        </a:xfrm>
      </p:grpSpPr>
      <p:sp>
        <p:nvSpPr>
          <p:cNvPr id="909" name="Google Shape;909;p65"/>
          <p:cNvSpPr txBox="1"/>
          <p:nvPr/>
        </p:nvSpPr>
        <p:spPr>
          <a:xfrm>
            <a:off x="895670" y="1447990"/>
            <a:ext cx="7352700" cy="1108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Choose two of the survivors of the atomic bomb and read their short testimonies. Then, answer the questions on your worksheet.</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3"/>
              </a:rPr>
              <a:t>After the Bomb: Survivors of Hiroshima and Nagasaki Share their Stories (TIME)</a:t>
            </a:r>
            <a:endParaRPr sz="1800">
              <a:solidFill>
                <a:srgbClr val="231F20"/>
              </a:solidFill>
              <a:latin typeface="Inter"/>
              <a:ea typeface="Inter"/>
              <a:cs typeface="Inter"/>
              <a:sym typeface="Inter"/>
            </a:endParaRPr>
          </a:p>
        </p:txBody>
      </p:sp>
      <p:sp>
        <p:nvSpPr>
          <p:cNvPr id="910" name="Google Shape;910;p65"/>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911" name="Google Shape;911;p65"/>
          <p:cNvGrpSpPr/>
          <p:nvPr/>
        </p:nvGrpSpPr>
        <p:grpSpPr>
          <a:xfrm>
            <a:off x="-127008" y="4615004"/>
            <a:ext cx="9398022" cy="468724"/>
            <a:chOff x="204" y="0"/>
            <a:chExt cx="25061391" cy="1249931"/>
          </a:xfrm>
        </p:grpSpPr>
        <p:grpSp>
          <p:nvGrpSpPr>
            <p:cNvPr id="912" name="Google Shape;912;p65"/>
            <p:cNvGrpSpPr/>
            <p:nvPr/>
          </p:nvGrpSpPr>
          <p:grpSpPr>
            <a:xfrm rot="5400000">
              <a:off x="12002369" y="-11663474"/>
              <a:ext cx="1249931" cy="24576878"/>
              <a:chOff x="0" y="-38100"/>
              <a:chExt cx="246900" cy="4854692"/>
            </a:xfrm>
          </p:grpSpPr>
          <p:sp>
            <p:nvSpPr>
              <p:cNvPr id="913" name="Google Shape;913;p6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914" name="Google Shape;914;p6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915" name="Google Shape;915;p6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916" name="Google Shape;916;p6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917" name="Google Shape;917;p6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918" name="Google Shape;918;p65"/>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TESTIMONY</a:t>
            </a:r>
            <a:endParaRPr sz="700"/>
          </a:p>
        </p:txBody>
      </p:sp>
      <p:grpSp>
        <p:nvGrpSpPr>
          <p:cNvPr id="919" name="Google Shape;919;p65"/>
          <p:cNvGrpSpPr/>
          <p:nvPr/>
        </p:nvGrpSpPr>
        <p:grpSpPr>
          <a:xfrm>
            <a:off x="7929578" y="-49020"/>
            <a:ext cx="781313" cy="885635"/>
            <a:chOff x="0" y="-130721"/>
            <a:chExt cx="2083500" cy="2361695"/>
          </a:xfrm>
        </p:grpSpPr>
        <p:grpSp>
          <p:nvGrpSpPr>
            <p:cNvPr id="920" name="Google Shape;920;p65"/>
            <p:cNvGrpSpPr/>
            <p:nvPr/>
          </p:nvGrpSpPr>
          <p:grpSpPr>
            <a:xfrm>
              <a:off x="75599" y="-130721"/>
              <a:ext cx="1932614" cy="2361695"/>
              <a:chOff x="0" y="-47625"/>
              <a:chExt cx="704100" cy="860425"/>
            </a:xfrm>
          </p:grpSpPr>
          <p:sp>
            <p:nvSpPr>
              <p:cNvPr id="921" name="Google Shape;921;p6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22" name="Google Shape;922;p6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923" name="Google Shape;923;p6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6</a:t>
              </a:r>
              <a:endParaRPr sz="700">
                <a:solidFill>
                  <a:schemeClr val="lt1"/>
                </a:solidFill>
              </a:endParaRPr>
            </a:p>
          </p:txBody>
        </p:sp>
      </p:grpSp>
      <p:sp>
        <p:nvSpPr>
          <p:cNvPr id="924" name="Google Shape;924;p65"/>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8" name="Shape 928"/>
        <p:cNvGrpSpPr/>
        <p:nvPr/>
      </p:nvGrpSpPr>
      <p:grpSpPr>
        <a:xfrm>
          <a:off x="0" y="0"/>
          <a:ext cx="0" cy="0"/>
          <a:chOff x="0" y="0"/>
          <a:chExt cx="0" cy="0"/>
        </a:xfrm>
      </p:grpSpPr>
      <p:sp>
        <p:nvSpPr>
          <p:cNvPr id="929" name="Google Shape;929;p66"/>
          <p:cNvSpPr txBox="1"/>
          <p:nvPr/>
        </p:nvSpPr>
        <p:spPr>
          <a:xfrm>
            <a:off x="947750" y="1463550"/>
            <a:ext cx="7248600" cy="1108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Visit the following websites for additional research:</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3"/>
              </a:rPr>
              <a:t>The Two Atomic Bombs that Ended the Second World War</a:t>
            </a:r>
            <a:endParaRPr sz="1800">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4"/>
              </a:rPr>
              <a:t>Hiroshima and </a:t>
            </a:r>
            <a:r>
              <a:rPr lang="en" sz="1800" u="sng">
                <a:solidFill>
                  <a:schemeClr val="hlink"/>
                </a:solidFill>
                <a:latin typeface="Inter"/>
                <a:ea typeface="Inter"/>
                <a:cs typeface="Inter"/>
                <a:sym typeface="Inter"/>
                <a:hlinkClick r:id="rId5"/>
              </a:rPr>
              <a:t>Nagasaki</a:t>
            </a:r>
            <a:r>
              <a:rPr lang="en" sz="1800" u="sng">
                <a:solidFill>
                  <a:schemeClr val="hlink"/>
                </a:solidFill>
                <a:latin typeface="Inter"/>
                <a:ea typeface="Inter"/>
                <a:cs typeface="Inter"/>
                <a:sym typeface="Inter"/>
                <a:hlinkClick r:id="rId6"/>
              </a:rPr>
              <a:t> Bombings </a:t>
            </a:r>
            <a:endParaRPr sz="1800">
              <a:solidFill>
                <a:srgbClr val="231F20"/>
              </a:solidFill>
              <a:latin typeface="Inter"/>
              <a:ea typeface="Inter"/>
              <a:cs typeface="Inter"/>
              <a:sym typeface="Inter"/>
            </a:endParaRPr>
          </a:p>
          <a:p>
            <a:pPr indent="-342900" lvl="0" marL="457200" marR="0" rtl="0" algn="l">
              <a:lnSpc>
                <a:spcPct val="100000"/>
              </a:lnSpc>
              <a:spcBef>
                <a:spcPts val="0"/>
              </a:spcBef>
              <a:spcAft>
                <a:spcPts val="0"/>
              </a:spcAft>
              <a:buClr>
                <a:srgbClr val="231F20"/>
              </a:buClr>
              <a:buSzPts val="1800"/>
              <a:buFont typeface="Inter"/>
              <a:buChar char="●"/>
            </a:pPr>
            <a:r>
              <a:rPr lang="en" sz="1800" u="sng">
                <a:solidFill>
                  <a:schemeClr val="hlink"/>
                </a:solidFill>
                <a:latin typeface="Inter"/>
                <a:ea typeface="Inter"/>
                <a:cs typeface="Inter"/>
                <a:sym typeface="Inter"/>
                <a:hlinkClick r:id="rId7"/>
              </a:rPr>
              <a:t>The Most Fearsome Sight: The Atomic Bombing of Hiroshima</a:t>
            </a:r>
            <a:endParaRPr sz="1800">
              <a:solidFill>
                <a:srgbClr val="231F20"/>
              </a:solidFill>
              <a:latin typeface="Inter"/>
              <a:ea typeface="Inter"/>
              <a:cs typeface="Inter"/>
              <a:sym typeface="Inter"/>
            </a:endParaRPr>
          </a:p>
        </p:txBody>
      </p:sp>
      <p:sp>
        <p:nvSpPr>
          <p:cNvPr id="930" name="Google Shape;930;p6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8">
              <a:alphaModFix/>
            </a:blip>
            <a:stretch>
              <a:fillRect b="0" l="0" r="0" t="0"/>
            </a:stretch>
          </a:blipFill>
          <a:ln>
            <a:noFill/>
          </a:ln>
        </p:spPr>
      </p:sp>
      <p:grpSp>
        <p:nvGrpSpPr>
          <p:cNvPr id="931" name="Google Shape;931;p66"/>
          <p:cNvGrpSpPr/>
          <p:nvPr/>
        </p:nvGrpSpPr>
        <p:grpSpPr>
          <a:xfrm>
            <a:off x="-127008" y="4615004"/>
            <a:ext cx="9398022" cy="468724"/>
            <a:chOff x="204" y="0"/>
            <a:chExt cx="25061391" cy="1249931"/>
          </a:xfrm>
        </p:grpSpPr>
        <p:grpSp>
          <p:nvGrpSpPr>
            <p:cNvPr id="932" name="Google Shape;932;p66"/>
            <p:cNvGrpSpPr/>
            <p:nvPr/>
          </p:nvGrpSpPr>
          <p:grpSpPr>
            <a:xfrm rot="5400000">
              <a:off x="12002369" y="-11663474"/>
              <a:ext cx="1249931" cy="24576878"/>
              <a:chOff x="0" y="-38100"/>
              <a:chExt cx="246900" cy="4854692"/>
            </a:xfrm>
          </p:grpSpPr>
          <p:sp>
            <p:nvSpPr>
              <p:cNvPr id="933" name="Google Shape;933;p6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934" name="Google Shape;934;p6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935" name="Google Shape;935;p6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936" name="Google Shape;936;p6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937" name="Google Shape;937;p6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938" name="Google Shape;938;p66"/>
          <p:cNvGrpSpPr/>
          <p:nvPr/>
        </p:nvGrpSpPr>
        <p:grpSpPr>
          <a:xfrm>
            <a:off x="7929578" y="-49020"/>
            <a:ext cx="781313" cy="885635"/>
            <a:chOff x="0" y="-130721"/>
            <a:chExt cx="2083500" cy="2361695"/>
          </a:xfrm>
        </p:grpSpPr>
        <p:grpSp>
          <p:nvGrpSpPr>
            <p:cNvPr id="939" name="Google Shape;939;p66"/>
            <p:cNvGrpSpPr/>
            <p:nvPr/>
          </p:nvGrpSpPr>
          <p:grpSpPr>
            <a:xfrm>
              <a:off x="75599" y="-130721"/>
              <a:ext cx="1932614" cy="2361695"/>
              <a:chOff x="0" y="-47625"/>
              <a:chExt cx="704100" cy="860425"/>
            </a:xfrm>
          </p:grpSpPr>
          <p:sp>
            <p:nvSpPr>
              <p:cNvPr id="940" name="Google Shape;940;p6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41" name="Google Shape;941;p6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942" name="Google Shape;942;p6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7</a:t>
              </a:r>
              <a:endParaRPr sz="700">
                <a:solidFill>
                  <a:schemeClr val="lt1"/>
                </a:solidFill>
              </a:endParaRPr>
            </a:p>
          </p:txBody>
        </p:sp>
      </p:grpSp>
      <p:sp>
        <p:nvSpPr>
          <p:cNvPr id="943" name="Google Shape;943;p6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8">
              <a:alphaModFix/>
            </a:blip>
            <a:stretch>
              <a:fillRect b="0" l="0" r="0" t="0"/>
            </a:stretch>
          </a:blipFill>
          <a:ln>
            <a:noFill/>
          </a:ln>
        </p:spPr>
      </p:sp>
      <p:sp>
        <p:nvSpPr>
          <p:cNvPr id="944" name="Google Shape;944;p66"/>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ADDITIONAL RESOURCES</a:t>
            </a:r>
            <a:endParaRPr sz="7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3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22" name="Google Shape;222;p30"/>
          <p:cNvGrpSpPr/>
          <p:nvPr/>
        </p:nvGrpSpPr>
        <p:grpSpPr>
          <a:xfrm>
            <a:off x="-127008" y="4615004"/>
            <a:ext cx="9398022" cy="468724"/>
            <a:chOff x="204" y="0"/>
            <a:chExt cx="25061391" cy="1249931"/>
          </a:xfrm>
        </p:grpSpPr>
        <p:grpSp>
          <p:nvGrpSpPr>
            <p:cNvPr id="223" name="Google Shape;223;p30"/>
            <p:cNvGrpSpPr/>
            <p:nvPr/>
          </p:nvGrpSpPr>
          <p:grpSpPr>
            <a:xfrm rot="5400000">
              <a:off x="12002369" y="-11663474"/>
              <a:ext cx="1249931" cy="24576878"/>
              <a:chOff x="0" y="-38100"/>
              <a:chExt cx="246900" cy="4854692"/>
            </a:xfrm>
          </p:grpSpPr>
          <p:sp>
            <p:nvSpPr>
              <p:cNvPr id="224" name="Google Shape;224;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25" name="Google Shape;225;p3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6" name="Google Shape;226;p3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27" name="Google Shape;227;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28" name="Google Shape;228;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29" name="Google Shape;229;p30"/>
          <p:cNvGrpSpPr/>
          <p:nvPr/>
        </p:nvGrpSpPr>
        <p:grpSpPr>
          <a:xfrm>
            <a:off x="7929578" y="-49020"/>
            <a:ext cx="781313" cy="885635"/>
            <a:chOff x="0" y="-130721"/>
            <a:chExt cx="2083500" cy="2361695"/>
          </a:xfrm>
        </p:grpSpPr>
        <p:grpSp>
          <p:nvGrpSpPr>
            <p:cNvPr id="230" name="Google Shape;230;p30"/>
            <p:cNvGrpSpPr/>
            <p:nvPr/>
          </p:nvGrpSpPr>
          <p:grpSpPr>
            <a:xfrm>
              <a:off x="75599" y="-130721"/>
              <a:ext cx="1932614" cy="2361695"/>
              <a:chOff x="0" y="-47625"/>
              <a:chExt cx="704100" cy="860425"/>
            </a:xfrm>
          </p:grpSpPr>
          <p:sp>
            <p:nvSpPr>
              <p:cNvPr id="231" name="Google Shape;231;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32" name="Google Shape;232;p3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33" name="Google Shape;233;p3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234" name="Google Shape;234;p3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35" name="Google Shape;235;p30"/>
          <p:cNvSpPr txBox="1"/>
          <p:nvPr/>
        </p:nvSpPr>
        <p:spPr>
          <a:xfrm>
            <a:off x="1276990" y="438150"/>
            <a:ext cx="6590100" cy="1293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WORLD WAR II EXAMPLES</a:t>
            </a:r>
            <a:endParaRPr sz="700"/>
          </a:p>
        </p:txBody>
      </p:sp>
      <p:sp>
        <p:nvSpPr>
          <p:cNvPr id="236" name="Google Shape;236;p30"/>
          <p:cNvSpPr/>
          <p:nvPr/>
        </p:nvSpPr>
        <p:spPr>
          <a:xfrm>
            <a:off x="553775" y="1908550"/>
            <a:ext cx="1849500" cy="1579800"/>
          </a:xfrm>
          <a:prstGeom prst="roundRect">
            <a:avLst>
              <a:gd fmla="val 16667" name="adj"/>
            </a:avLst>
          </a:prstGeom>
          <a:solidFill>
            <a:srgbClr val="E95C3D"/>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latin typeface="Inter"/>
                <a:ea typeface="Inter"/>
                <a:cs typeface="Inter"/>
                <a:sym typeface="Inter"/>
              </a:rPr>
              <a:t>The Nanjing Massacre</a:t>
            </a:r>
            <a:endParaRPr b="1" sz="2000">
              <a:latin typeface="Inter"/>
              <a:ea typeface="Inter"/>
              <a:cs typeface="Inter"/>
              <a:sym typeface="Inter"/>
            </a:endParaRPr>
          </a:p>
        </p:txBody>
      </p:sp>
      <p:sp>
        <p:nvSpPr>
          <p:cNvPr id="237" name="Google Shape;237;p30"/>
          <p:cNvSpPr/>
          <p:nvPr/>
        </p:nvSpPr>
        <p:spPr>
          <a:xfrm>
            <a:off x="2681758" y="1908550"/>
            <a:ext cx="1849500" cy="1579800"/>
          </a:xfrm>
          <a:prstGeom prst="roundRect">
            <a:avLst>
              <a:gd fmla="val 16667" name="adj"/>
            </a:avLst>
          </a:prstGeom>
          <a:solidFill>
            <a:srgbClr val="6484F3"/>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latin typeface="Inter"/>
                <a:ea typeface="Inter"/>
                <a:cs typeface="Inter"/>
                <a:sym typeface="Inter"/>
              </a:rPr>
              <a:t>Unit 731</a:t>
            </a:r>
            <a:endParaRPr b="1" sz="2000">
              <a:latin typeface="Inter"/>
              <a:ea typeface="Inter"/>
              <a:cs typeface="Inter"/>
              <a:sym typeface="Inter"/>
            </a:endParaRPr>
          </a:p>
        </p:txBody>
      </p:sp>
      <p:sp>
        <p:nvSpPr>
          <p:cNvPr id="238" name="Google Shape;238;p30"/>
          <p:cNvSpPr/>
          <p:nvPr/>
        </p:nvSpPr>
        <p:spPr>
          <a:xfrm>
            <a:off x="4809742" y="1908550"/>
            <a:ext cx="1849500" cy="1579800"/>
          </a:xfrm>
          <a:prstGeom prst="roundRect">
            <a:avLst>
              <a:gd fmla="val 16667" name="adj"/>
            </a:avLst>
          </a:prstGeom>
          <a:solidFill>
            <a:srgbClr val="38E0A4"/>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latin typeface="Inter"/>
                <a:ea typeface="Inter"/>
                <a:cs typeface="Inter"/>
                <a:sym typeface="Inter"/>
              </a:rPr>
              <a:t>The Red Army in Germany</a:t>
            </a:r>
            <a:endParaRPr b="1" sz="2000">
              <a:latin typeface="Inter"/>
              <a:ea typeface="Inter"/>
              <a:cs typeface="Inter"/>
              <a:sym typeface="Inter"/>
            </a:endParaRPr>
          </a:p>
        </p:txBody>
      </p:sp>
      <p:sp>
        <p:nvSpPr>
          <p:cNvPr id="239" name="Google Shape;239;p30"/>
          <p:cNvSpPr/>
          <p:nvPr/>
        </p:nvSpPr>
        <p:spPr>
          <a:xfrm>
            <a:off x="6937725" y="1908550"/>
            <a:ext cx="1829700" cy="1579800"/>
          </a:xfrm>
          <a:prstGeom prst="roundRect">
            <a:avLst>
              <a:gd fmla="val 16667" name="adj"/>
            </a:avLst>
          </a:prstGeom>
          <a:solidFill>
            <a:srgbClr val="F1AF4B"/>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latin typeface="Inter"/>
                <a:ea typeface="Inter"/>
                <a:cs typeface="Inter"/>
                <a:sym typeface="Inter"/>
              </a:rPr>
              <a:t>The Dropping of the Atomic Bombs</a:t>
            </a:r>
            <a:endParaRPr b="1" sz="2000">
              <a:latin typeface="Inter"/>
              <a:ea typeface="Inter"/>
              <a:cs typeface="Inter"/>
              <a:sym typeface="Inter"/>
            </a:endParaRPr>
          </a:p>
        </p:txBody>
      </p:sp>
      <p:sp>
        <p:nvSpPr>
          <p:cNvPr id="240" name="Google Shape;240;p30"/>
          <p:cNvSpPr txBox="1"/>
          <p:nvPr/>
        </p:nvSpPr>
        <p:spPr>
          <a:xfrm>
            <a:off x="376575" y="4271475"/>
            <a:ext cx="6590100" cy="24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Note: The Holocaust and other genocides will be the focus of later lessons.</a:t>
            </a:r>
            <a:endParaRPr b="1" sz="1300">
              <a:solidFill>
                <a:schemeClr val="dk1"/>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31"/>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46" name="Google Shape;246;p31"/>
          <p:cNvGrpSpPr/>
          <p:nvPr/>
        </p:nvGrpSpPr>
        <p:grpSpPr>
          <a:xfrm>
            <a:off x="-127008" y="4615004"/>
            <a:ext cx="9398022" cy="468724"/>
            <a:chOff x="204" y="0"/>
            <a:chExt cx="25061391" cy="1249931"/>
          </a:xfrm>
        </p:grpSpPr>
        <p:grpSp>
          <p:nvGrpSpPr>
            <p:cNvPr id="247" name="Google Shape;247;p31"/>
            <p:cNvGrpSpPr/>
            <p:nvPr/>
          </p:nvGrpSpPr>
          <p:grpSpPr>
            <a:xfrm rot="5400000">
              <a:off x="12002369" y="-11663474"/>
              <a:ext cx="1249931" cy="24576878"/>
              <a:chOff x="0" y="-38100"/>
              <a:chExt cx="246900" cy="4854692"/>
            </a:xfrm>
          </p:grpSpPr>
          <p:sp>
            <p:nvSpPr>
              <p:cNvPr id="248" name="Google Shape;248;p3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49" name="Google Shape;249;p3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50" name="Google Shape;250;p3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51" name="Google Shape;251;p3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52" name="Google Shape;252;p3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53" name="Google Shape;253;p31"/>
          <p:cNvSpPr txBox="1"/>
          <p:nvPr/>
        </p:nvSpPr>
        <p:spPr>
          <a:xfrm>
            <a:off x="1339465" y="1387938"/>
            <a:ext cx="6590100" cy="1939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DIGITAL MUSEUM EXHIBIT PANEL</a:t>
            </a:r>
            <a:endParaRPr b="1" sz="42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DIRECTIONS</a:t>
            </a:r>
            <a:endParaRPr b="1" sz="4200">
              <a:solidFill>
                <a:srgbClr val="231F20"/>
              </a:solidFill>
              <a:latin typeface="Halant"/>
              <a:ea typeface="Halant"/>
              <a:cs typeface="Halant"/>
              <a:sym typeface="Halant"/>
            </a:endParaRPr>
          </a:p>
        </p:txBody>
      </p:sp>
      <p:grpSp>
        <p:nvGrpSpPr>
          <p:cNvPr id="254" name="Google Shape;254;p31"/>
          <p:cNvGrpSpPr/>
          <p:nvPr/>
        </p:nvGrpSpPr>
        <p:grpSpPr>
          <a:xfrm>
            <a:off x="7929578" y="-49020"/>
            <a:ext cx="781313" cy="885635"/>
            <a:chOff x="0" y="-130721"/>
            <a:chExt cx="2083500" cy="2361695"/>
          </a:xfrm>
        </p:grpSpPr>
        <p:grpSp>
          <p:nvGrpSpPr>
            <p:cNvPr id="255" name="Google Shape;255;p31"/>
            <p:cNvGrpSpPr/>
            <p:nvPr/>
          </p:nvGrpSpPr>
          <p:grpSpPr>
            <a:xfrm>
              <a:off x="75599" y="-130721"/>
              <a:ext cx="1932614" cy="2361695"/>
              <a:chOff x="0" y="-47625"/>
              <a:chExt cx="704100" cy="860425"/>
            </a:xfrm>
          </p:grpSpPr>
          <p:sp>
            <p:nvSpPr>
              <p:cNvPr id="256" name="Google Shape;256;p3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57" name="Google Shape;257;p3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58" name="Google Shape;258;p3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259" name="Google Shape;259;p31"/>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grpSp>
        <p:nvGrpSpPr>
          <p:cNvPr id="264" name="Google Shape;264;p32"/>
          <p:cNvGrpSpPr/>
          <p:nvPr/>
        </p:nvGrpSpPr>
        <p:grpSpPr>
          <a:xfrm>
            <a:off x="7929578" y="-10920"/>
            <a:ext cx="781313" cy="847535"/>
            <a:chOff x="0" y="-29121"/>
            <a:chExt cx="2083500" cy="2260095"/>
          </a:xfrm>
        </p:grpSpPr>
        <p:grpSp>
          <p:nvGrpSpPr>
            <p:cNvPr id="265" name="Google Shape;265;p32"/>
            <p:cNvGrpSpPr/>
            <p:nvPr/>
          </p:nvGrpSpPr>
          <p:grpSpPr>
            <a:xfrm>
              <a:off x="75599" y="-29121"/>
              <a:ext cx="1932614" cy="2260095"/>
              <a:chOff x="0" y="-10610"/>
              <a:chExt cx="704100" cy="823410"/>
            </a:xfrm>
          </p:grpSpPr>
          <p:sp>
            <p:nvSpPr>
              <p:cNvPr id="266" name="Google Shape;266;p3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7" name="Google Shape;267;p32"/>
              <p:cNvSpPr txBox="1"/>
              <p:nvPr/>
            </p:nvSpPr>
            <p:spPr>
              <a:xfrm>
                <a:off x="0" y="-10610"/>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rPr b="1" lang="en" sz="2800">
                    <a:solidFill>
                      <a:schemeClr val="dk1"/>
                    </a:solidFill>
                    <a:latin typeface="Halant"/>
                    <a:ea typeface="Halant"/>
                    <a:cs typeface="Halant"/>
                    <a:sym typeface="Halant"/>
                  </a:rPr>
                  <a:t>6</a:t>
                </a:r>
                <a:endParaRPr b="1" i="0" sz="2800" u="none" cap="none" strike="noStrike">
                  <a:solidFill>
                    <a:schemeClr val="dk1"/>
                  </a:solidFill>
                  <a:latin typeface="Halant"/>
                  <a:ea typeface="Halant"/>
                  <a:cs typeface="Halant"/>
                  <a:sym typeface="Halant"/>
                </a:endParaRPr>
              </a:p>
            </p:txBody>
          </p:sp>
        </p:grpSp>
        <p:sp>
          <p:nvSpPr>
            <p:cNvPr id="268" name="Google Shape;268;p32"/>
            <p:cNvSpPr txBox="1"/>
            <p:nvPr/>
          </p:nvSpPr>
          <p:spPr>
            <a:xfrm>
              <a:off x="0" y="447107"/>
              <a:ext cx="2083500" cy="287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t/>
              </a:r>
              <a:endParaRPr sz="700"/>
            </a:p>
          </p:txBody>
        </p:sp>
      </p:grpSp>
      <p:sp>
        <p:nvSpPr>
          <p:cNvPr id="269" name="Google Shape;269;p32"/>
          <p:cNvSpPr/>
          <p:nvPr/>
        </p:nvSpPr>
        <p:spPr>
          <a:xfrm>
            <a:off x="631881" y="-729304"/>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70" name="Google Shape;270;p32"/>
          <p:cNvSpPr/>
          <p:nvPr/>
        </p:nvSpPr>
        <p:spPr>
          <a:xfrm>
            <a:off x="5902394"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71" name="Google Shape;271;p32"/>
          <p:cNvGrpSpPr/>
          <p:nvPr/>
        </p:nvGrpSpPr>
        <p:grpSpPr>
          <a:xfrm>
            <a:off x="92701" y="-72331"/>
            <a:ext cx="468724" cy="5215830"/>
            <a:chOff x="0" y="-53378"/>
            <a:chExt cx="1249931" cy="13908880"/>
          </a:xfrm>
        </p:grpSpPr>
        <p:grpSp>
          <p:nvGrpSpPr>
            <p:cNvPr id="272" name="Google Shape;272;p32"/>
            <p:cNvGrpSpPr/>
            <p:nvPr/>
          </p:nvGrpSpPr>
          <p:grpSpPr>
            <a:xfrm>
              <a:off x="0" y="-53378"/>
              <a:ext cx="1249931" cy="13908880"/>
              <a:chOff x="0" y="-38100"/>
              <a:chExt cx="246900" cy="2747433"/>
            </a:xfrm>
          </p:grpSpPr>
          <p:sp>
            <p:nvSpPr>
              <p:cNvPr id="273" name="Google Shape;273;p32"/>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74" name="Google Shape;274;p32"/>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75" name="Google Shape;275;p32"/>
            <p:cNvSpPr txBox="1"/>
            <p:nvPr/>
          </p:nvSpPr>
          <p:spPr>
            <a:xfrm rot="-5400000">
              <a:off x="-3995496" y="6710274"/>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76" name="Google Shape;276;p32"/>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277" name="Google Shape;277;p32"/>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sp>
        <p:nvSpPr>
          <p:cNvPr id="278" name="Google Shape;278;p32"/>
          <p:cNvSpPr txBox="1"/>
          <p:nvPr/>
        </p:nvSpPr>
        <p:spPr>
          <a:xfrm>
            <a:off x="853100" y="1602625"/>
            <a:ext cx="4293300" cy="2955300"/>
          </a:xfrm>
          <a:prstGeom prst="rect">
            <a:avLst/>
          </a:prstGeom>
          <a:noFill/>
          <a:ln>
            <a:noFill/>
          </a:ln>
        </p:spPr>
        <p:txBody>
          <a:bodyPr anchorCtr="0" anchor="t" bIns="0" lIns="0" spcFirstLastPara="1" rIns="0" wrap="square" tIns="0">
            <a:spAutoFit/>
          </a:bodyPr>
          <a:lstStyle/>
          <a:p>
            <a:pPr indent="-215900" lvl="0" marL="22860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 Provides visitors with key information about an artifact, topic, or event in a clear and engaging way.</a:t>
            </a:r>
            <a:endParaRPr sz="1600">
              <a:solidFill>
                <a:srgbClr val="231F20"/>
              </a:solidFill>
              <a:latin typeface="Inter"/>
              <a:ea typeface="Inter"/>
              <a:cs typeface="Inter"/>
              <a:sym typeface="Inter"/>
            </a:endParaRPr>
          </a:p>
          <a:p>
            <a:pPr indent="0" lvl="0" marL="228600" rtl="0" algn="l">
              <a:spcBef>
                <a:spcPts val="0"/>
              </a:spcBef>
              <a:spcAft>
                <a:spcPts val="0"/>
              </a:spcAft>
              <a:buNone/>
            </a:pPr>
            <a:r>
              <a:t/>
            </a:r>
            <a:endParaRPr sz="1600">
              <a:solidFill>
                <a:srgbClr val="231F20"/>
              </a:solidFill>
              <a:latin typeface="Inter"/>
              <a:ea typeface="Inter"/>
              <a:cs typeface="Inter"/>
              <a:sym typeface="Inter"/>
            </a:endParaRPr>
          </a:p>
          <a:p>
            <a:pPr indent="-215900" lvl="0" marL="22860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Helps visitors understand the significance of what they are seeing and connect it to broader historical or cultural themes.</a:t>
            </a:r>
            <a:endParaRPr sz="1600">
              <a:solidFill>
                <a:srgbClr val="231F20"/>
              </a:solidFill>
              <a:latin typeface="Inter"/>
              <a:ea typeface="Inter"/>
              <a:cs typeface="Inter"/>
              <a:sym typeface="Inter"/>
            </a:endParaRPr>
          </a:p>
          <a:p>
            <a:pPr indent="0" lvl="0" marL="0" rtl="0" algn="l">
              <a:lnSpc>
                <a:spcPct val="100000"/>
              </a:lnSpc>
              <a:spcBef>
                <a:spcPts val="0"/>
              </a:spcBef>
              <a:spcAft>
                <a:spcPts val="0"/>
              </a:spcAft>
              <a:buNone/>
            </a:pPr>
            <a:r>
              <a:t/>
            </a:r>
            <a:endParaRPr sz="1600">
              <a:solidFill>
                <a:srgbClr val="231F20"/>
              </a:solidFill>
              <a:latin typeface="Inter"/>
              <a:ea typeface="Inter"/>
              <a:cs typeface="Inter"/>
              <a:sym typeface="Inter"/>
            </a:endParaRPr>
          </a:p>
          <a:p>
            <a:pPr indent="-215900" lvl="0" marL="22860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Contains explanations, relevant images, questions or insights</a:t>
            </a:r>
            <a:endParaRPr sz="1600">
              <a:solidFill>
                <a:srgbClr val="231F20"/>
              </a:solidFill>
              <a:latin typeface="Inter"/>
              <a:ea typeface="Inter"/>
              <a:cs typeface="Inter"/>
              <a:sym typeface="Inter"/>
            </a:endParaRPr>
          </a:p>
          <a:p>
            <a:pPr indent="0" lvl="0" marL="228600" rtl="0" algn="l">
              <a:lnSpc>
                <a:spcPct val="100000"/>
              </a:lnSpc>
              <a:spcBef>
                <a:spcPts val="0"/>
              </a:spcBef>
              <a:spcAft>
                <a:spcPts val="0"/>
              </a:spcAft>
              <a:buNone/>
            </a:pPr>
            <a:r>
              <a:t/>
            </a:r>
            <a:endParaRPr sz="1600">
              <a:solidFill>
                <a:srgbClr val="231F20"/>
              </a:solidFill>
              <a:latin typeface="Inter"/>
              <a:ea typeface="Inter"/>
              <a:cs typeface="Inter"/>
              <a:sym typeface="Inter"/>
            </a:endParaRPr>
          </a:p>
          <a:p>
            <a:pPr indent="-215900" lvl="0" marL="22860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Made to inform, entertain, or share ideas</a:t>
            </a:r>
            <a:endParaRPr sz="1600">
              <a:solidFill>
                <a:srgbClr val="231F20"/>
              </a:solidFill>
              <a:latin typeface="Inter"/>
              <a:ea typeface="Inter"/>
              <a:cs typeface="Inter"/>
              <a:sym typeface="Inter"/>
            </a:endParaRPr>
          </a:p>
        </p:txBody>
      </p:sp>
      <p:pic>
        <p:nvPicPr>
          <p:cNvPr id="279" name="Google Shape;279;p32"/>
          <p:cNvPicPr preferRelativeResize="0"/>
          <p:nvPr/>
        </p:nvPicPr>
        <p:blipFill>
          <a:blip r:embed="rId4">
            <a:alphaModFix/>
          </a:blip>
          <a:stretch>
            <a:fillRect/>
          </a:stretch>
        </p:blipFill>
        <p:spPr>
          <a:xfrm>
            <a:off x="6914500" y="998413"/>
            <a:ext cx="1944900" cy="2593200"/>
          </a:xfrm>
          <a:prstGeom prst="rect">
            <a:avLst/>
          </a:prstGeom>
          <a:noFill/>
          <a:ln>
            <a:noFill/>
          </a:ln>
        </p:spPr>
      </p:pic>
      <p:sp>
        <p:nvSpPr>
          <p:cNvPr id="280" name="Google Shape;280;p32"/>
          <p:cNvSpPr txBox="1"/>
          <p:nvPr/>
        </p:nvSpPr>
        <p:spPr>
          <a:xfrm>
            <a:off x="1276990" y="133350"/>
            <a:ext cx="6590100" cy="1293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WHAT IS A MUSEUM EXHIBIT PANEL?</a:t>
            </a:r>
            <a:endParaRPr sz="700">
              <a:latin typeface="Halant"/>
              <a:ea typeface="Halant"/>
              <a:cs typeface="Halant"/>
              <a:sym typeface="Halant"/>
            </a:endParaRPr>
          </a:p>
        </p:txBody>
      </p:sp>
      <p:pic>
        <p:nvPicPr>
          <p:cNvPr id="281" name="Google Shape;281;p32"/>
          <p:cNvPicPr preferRelativeResize="0"/>
          <p:nvPr/>
        </p:nvPicPr>
        <p:blipFill>
          <a:blip r:embed="rId5">
            <a:alphaModFix/>
          </a:blip>
          <a:stretch>
            <a:fillRect/>
          </a:stretch>
        </p:blipFill>
        <p:spPr>
          <a:xfrm>
            <a:off x="5209475" y="2455626"/>
            <a:ext cx="1847806" cy="2463750"/>
          </a:xfrm>
          <a:prstGeom prst="rect">
            <a:avLst/>
          </a:prstGeom>
          <a:noFill/>
          <a:ln>
            <a:noFill/>
          </a:ln>
        </p:spPr>
      </p:pic>
      <p:sp>
        <p:nvSpPr>
          <p:cNvPr id="282" name="Google Shape;282;p32"/>
          <p:cNvSpPr txBox="1"/>
          <p:nvPr/>
        </p:nvSpPr>
        <p:spPr>
          <a:xfrm>
            <a:off x="7164100" y="3644700"/>
            <a:ext cx="1944900" cy="37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Annie Jenson, Photos at National Archives, January 2025.</a:t>
            </a:r>
            <a:endParaRPr sz="12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grpSp>
        <p:nvGrpSpPr>
          <p:cNvPr id="287" name="Google Shape;287;p33"/>
          <p:cNvGrpSpPr/>
          <p:nvPr/>
        </p:nvGrpSpPr>
        <p:grpSpPr>
          <a:xfrm>
            <a:off x="7957927" y="-10920"/>
            <a:ext cx="724730" cy="847535"/>
            <a:chOff x="0" y="-10610"/>
            <a:chExt cx="704100" cy="823410"/>
          </a:xfrm>
        </p:grpSpPr>
        <p:sp>
          <p:nvSpPr>
            <p:cNvPr id="288" name="Google Shape;288;p3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9" name="Google Shape;289;p33"/>
            <p:cNvSpPr txBox="1"/>
            <p:nvPr/>
          </p:nvSpPr>
          <p:spPr>
            <a:xfrm>
              <a:off x="0" y="-10610"/>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rPr b="1" lang="en" sz="2800">
                  <a:solidFill>
                    <a:schemeClr val="dk1"/>
                  </a:solidFill>
                  <a:latin typeface="Halant"/>
                  <a:ea typeface="Halant"/>
                  <a:cs typeface="Halant"/>
                  <a:sym typeface="Halant"/>
                </a:rPr>
                <a:t>7</a:t>
              </a:r>
              <a:endParaRPr b="1" i="0" sz="2800" u="none" cap="none" strike="noStrike">
                <a:solidFill>
                  <a:schemeClr val="dk1"/>
                </a:solidFill>
                <a:latin typeface="Halant"/>
                <a:ea typeface="Halant"/>
                <a:cs typeface="Halant"/>
                <a:sym typeface="Halant"/>
              </a:endParaRPr>
            </a:p>
          </p:txBody>
        </p:sp>
      </p:grpSp>
      <p:sp>
        <p:nvSpPr>
          <p:cNvPr id="290" name="Google Shape;290;p33"/>
          <p:cNvSpPr/>
          <p:nvPr/>
        </p:nvSpPr>
        <p:spPr>
          <a:xfrm>
            <a:off x="-915656" y="-153691"/>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91" name="Google Shape;291;p33"/>
          <p:cNvSpPr/>
          <p:nvPr/>
        </p:nvSpPr>
        <p:spPr>
          <a:xfrm>
            <a:off x="5902394"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92" name="Google Shape;292;p33"/>
          <p:cNvGrpSpPr/>
          <p:nvPr/>
        </p:nvGrpSpPr>
        <p:grpSpPr>
          <a:xfrm>
            <a:off x="92701" y="-72331"/>
            <a:ext cx="468724" cy="5215830"/>
            <a:chOff x="0" y="-53378"/>
            <a:chExt cx="1249931" cy="13908880"/>
          </a:xfrm>
        </p:grpSpPr>
        <p:grpSp>
          <p:nvGrpSpPr>
            <p:cNvPr id="293" name="Google Shape;293;p33"/>
            <p:cNvGrpSpPr/>
            <p:nvPr/>
          </p:nvGrpSpPr>
          <p:grpSpPr>
            <a:xfrm>
              <a:off x="0" y="-53378"/>
              <a:ext cx="1249931" cy="13908880"/>
              <a:chOff x="0" y="-38100"/>
              <a:chExt cx="246900" cy="2747433"/>
            </a:xfrm>
          </p:grpSpPr>
          <p:sp>
            <p:nvSpPr>
              <p:cNvPr id="294" name="Google Shape;294;p33"/>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95" name="Google Shape;295;p33"/>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96" name="Google Shape;296;p33"/>
            <p:cNvSpPr txBox="1"/>
            <p:nvPr/>
          </p:nvSpPr>
          <p:spPr>
            <a:xfrm rot="-5400000">
              <a:off x="-3995496" y="6710274"/>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97" name="Google Shape;297;p33"/>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298" name="Google Shape;298;p33"/>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sp>
        <p:nvSpPr>
          <p:cNvPr id="299" name="Google Shape;299;p33"/>
          <p:cNvSpPr txBox="1"/>
          <p:nvPr/>
        </p:nvSpPr>
        <p:spPr>
          <a:xfrm>
            <a:off x="907238" y="1470463"/>
            <a:ext cx="4446600" cy="3489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600"/>
              <a:buFont typeface="Arial"/>
              <a:buNone/>
            </a:pPr>
            <a:r>
              <a:rPr b="1" lang="en" sz="1500">
                <a:solidFill>
                  <a:schemeClr val="dk1"/>
                </a:solidFill>
                <a:latin typeface="Halant"/>
                <a:ea typeface="Halant"/>
                <a:cs typeface="Halant"/>
                <a:sym typeface="Halant"/>
              </a:rPr>
              <a:t>Instructions:</a:t>
            </a:r>
            <a:r>
              <a:rPr lang="en" sz="1500">
                <a:solidFill>
                  <a:schemeClr val="dk1"/>
                </a:solidFill>
                <a:latin typeface="Halant"/>
                <a:ea typeface="Halant"/>
                <a:cs typeface="Halant"/>
                <a:sym typeface="Halant"/>
              </a:rPr>
              <a:t> You will demonstrate understandings about an atrocity committed during World War II.</a:t>
            </a:r>
            <a:endParaRPr sz="1500">
              <a:solidFill>
                <a:schemeClr val="dk1"/>
              </a:solidFill>
              <a:latin typeface="Halant"/>
              <a:ea typeface="Halant"/>
              <a:cs typeface="Halant"/>
              <a:sym typeface="Halant"/>
            </a:endParaRPr>
          </a:p>
          <a:p>
            <a:pPr indent="0" lvl="0" marL="0" rtl="0" algn="l">
              <a:spcBef>
                <a:spcPts val="0"/>
              </a:spcBef>
              <a:spcAft>
                <a:spcPts val="0"/>
              </a:spcAft>
              <a:buClr>
                <a:schemeClr val="dk1"/>
              </a:buClr>
              <a:buSzPts val="6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600"/>
              <a:buFont typeface="Arial"/>
              <a:buNone/>
            </a:pPr>
            <a:r>
              <a:rPr lang="en" sz="1500" u="sng">
                <a:solidFill>
                  <a:schemeClr val="dk1"/>
                </a:solidFill>
                <a:latin typeface="Inter"/>
                <a:ea typeface="Inter"/>
                <a:cs typeface="Inter"/>
                <a:sym typeface="Inter"/>
              </a:rPr>
              <a:t>Your Museum Exhibit Panel should include:</a:t>
            </a:r>
            <a:endParaRPr sz="1500" u="sng">
              <a:solidFill>
                <a:schemeClr val="dk1"/>
              </a:solidFill>
              <a:latin typeface="Inter"/>
              <a:ea typeface="Inter"/>
              <a:cs typeface="Inter"/>
              <a:sym typeface="Inter"/>
            </a:endParaRPr>
          </a:p>
          <a:p>
            <a:pPr indent="-209550" lvl="0" marL="228600" rtl="0" algn="l">
              <a:lnSpc>
                <a:spcPct val="100000"/>
              </a:lnSpc>
              <a:spcBef>
                <a:spcPts val="0"/>
              </a:spcBef>
              <a:spcAft>
                <a:spcPts val="0"/>
              </a:spcAft>
              <a:buClr>
                <a:schemeClr val="dk1"/>
              </a:buClr>
              <a:buSzPts val="1500"/>
              <a:buFont typeface="Inter"/>
              <a:buAutoNum type="arabicPeriod"/>
            </a:pPr>
            <a:r>
              <a:rPr lang="en" sz="1500">
                <a:solidFill>
                  <a:schemeClr val="dk1"/>
                </a:solidFill>
                <a:latin typeface="Inter"/>
                <a:ea typeface="Inter"/>
                <a:cs typeface="Inter"/>
                <a:sym typeface="Inter"/>
              </a:rPr>
              <a:t>A concise and engaging title</a:t>
            </a:r>
            <a:endParaRPr sz="1500">
              <a:solidFill>
                <a:schemeClr val="dk1"/>
              </a:solidFill>
              <a:latin typeface="Inter"/>
              <a:ea typeface="Inter"/>
              <a:cs typeface="Inter"/>
              <a:sym typeface="Inter"/>
            </a:endParaRPr>
          </a:p>
          <a:p>
            <a:pPr indent="-209550" lvl="0" marL="228600" rtl="0" algn="l">
              <a:lnSpc>
                <a:spcPct val="100000"/>
              </a:lnSpc>
              <a:spcBef>
                <a:spcPts val="500"/>
              </a:spcBef>
              <a:spcAft>
                <a:spcPts val="0"/>
              </a:spcAft>
              <a:buClr>
                <a:schemeClr val="dk1"/>
              </a:buClr>
              <a:buSzPts val="1500"/>
              <a:buFont typeface="Inter"/>
              <a:buAutoNum type="arabicPeriod"/>
            </a:pPr>
            <a:r>
              <a:rPr lang="en" sz="1500">
                <a:solidFill>
                  <a:schemeClr val="dk1"/>
                </a:solidFill>
                <a:latin typeface="Inter"/>
                <a:ea typeface="Inter"/>
                <a:cs typeface="Inter"/>
                <a:sym typeface="Inter"/>
              </a:rPr>
              <a:t>A short (4-5 sentences) summary about the atrocity committed</a:t>
            </a:r>
            <a:endParaRPr sz="1500">
              <a:solidFill>
                <a:schemeClr val="dk1"/>
              </a:solidFill>
              <a:latin typeface="Inter"/>
              <a:ea typeface="Inter"/>
              <a:cs typeface="Inter"/>
              <a:sym typeface="Inter"/>
            </a:endParaRPr>
          </a:p>
          <a:p>
            <a:pPr indent="-209550" lvl="0" marL="228600" rtl="0" algn="l">
              <a:lnSpc>
                <a:spcPct val="100000"/>
              </a:lnSpc>
              <a:spcBef>
                <a:spcPts val="500"/>
              </a:spcBef>
              <a:spcAft>
                <a:spcPts val="0"/>
              </a:spcAft>
              <a:buClr>
                <a:schemeClr val="dk1"/>
              </a:buClr>
              <a:buSzPts val="1500"/>
              <a:buFont typeface="Inter"/>
              <a:buAutoNum type="arabicPeriod"/>
            </a:pPr>
            <a:r>
              <a:rPr lang="en" sz="1500">
                <a:solidFill>
                  <a:schemeClr val="dk1"/>
                </a:solidFill>
                <a:latin typeface="Inter"/>
                <a:ea typeface="Inter"/>
                <a:cs typeface="Inter"/>
                <a:sym typeface="Inter"/>
              </a:rPr>
              <a:t>A short (2-4 sentences) quotation from a survivor</a:t>
            </a:r>
            <a:endParaRPr sz="1500">
              <a:solidFill>
                <a:schemeClr val="dk1"/>
              </a:solidFill>
              <a:latin typeface="Inter"/>
              <a:ea typeface="Inter"/>
              <a:cs typeface="Inter"/>
              <a:sym typeface="Inter"/>
            </a:endParaRPr>
          </a:p>
          <a:p>
            <a:pPr indent="-209550" lvl="0" marL="228600" rtl="0" algn="l">
              <a:lnSpc>
                <a:spcPct val="100000"/>
              </a:lnSpc>
              <a:spcBef>
                <a:spcPts val="500"/>
              </a:spcBef>
              <a:spcAft>
                <a:spcPts val="0"/>
              </a:spcAft>
              <a:buClr>
                <a:schemeClr val="dk1"/>
              </a:buClr>
              <a:buSzPts val="1500"/>
              <a:buFont typeface="Inter"/>
              <a:buAutoNum type="arabicPeriod"/>
            </a:pPr>
            <a:r>
              <a:rPr lang="en" sz="1500">
                <a:solidFill>
                  <a:schemeClr val="dk1"/>
                </a:solidFill>
                <a:latin typeface="Inter"/>
                <a:ea typeface="Inter"/>
                <a:cs typeface="Inter"/>
                <a:sym typeface="Inter"/>
              </a:rPr>
              <a:t>A historical image (drawing, engraving, portrait, etc.) to showcase the atrocity committed</a:t>
            </a:r>
            <a:endParaRPr sz="1500">
              <a:solidFill>
                <a:schemeClr val="dk1"/>
              </a:solidFill>
              <a:latin typeface="Inter"/>
              <a:ea typeface="Inter"/>
              <a:cs typeface="Inter"/>
              <a:sym typeface="Inter"/>
            </a:endParaRPr>
          </a:p>
          <a:p>
            <a:pPr indent="-209550" lvl="0" marL="228600" rtl="0" algn="l">
              <a:lnSpc>
                <a:spcPct val="100000"/>
              </a:lnSpc>
              <a:spcBef>
                <a:spcPts val="500"/>
              </a:spcBef>
              <a:spcAft>
                <a:spcPts val="500"/>
              </a:spcAft>
              <a:buClr>
                <a:schemeClr val="dk1"/>
              </a:buClr>
              <a:buSzPts val="1500"/>
              <a:buFont typeface="Inter"/>
              <a:buAutoNum type="arabicPeriod"/>
            </a:pPr>
            <a:r>
              <a:rPr lang="en" sz="1500">
                <a:solidFill>
                  <a:schemeClr val="dk1"/>
                </a:solidFill>
                <a:latin typeface="Inter"/>
                <a:ea typeface="Inter"/>
                <a:cs typeface="Inter"/>
                <a:sym typeface="Inter"/>
              </a:rPr>
              <a:t>At least one questions to help the audience reflect</a:t>
            </a:r>
            <a:endParaRPr sz="1500">
              <a:solidFill>
                <a:srgbClr val="231F20"/>
              </a:solidFill>
              <a:latin typeface="Inter"/>
              <a:ea typeface="Inter"/>
              <a:cs typeface="Inter"/>
              <a:sym typeface="Inter"/>
            </a:endParaRPr>
          </a:p>
        </p:txBody>
      </p:sp>
      <p:sp>
        <p:nvSpPr>
          <p:cNvPr id="300" name="Google Shape;300;p33"/>
          <p:cNvSpPr txBox="1"/>
          <p:nvPr/>
        </p:nvSpPr>
        <p:spPr>
          <a:xfrm>
            <a:off x="597138" y="188963"/>
            <a:ext cx="5561700" cy="1169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800">
                <a:solidFill>
                  <a:srgbClr val="231F20"/>
                </a:solidFill>
                <a:latin typeface="Halant"/>
                <a:ea typeface="Halant"/>
                <a:cs typeface="Halant"/>
                <a:sym typeface="Halant"/>
              </a:rPr>
              <a:t>MUSEUM EXHIBIT PANEL DESCRIPTION</a:t>
            </a:r>
            <a:endParaRPr sz="3800"/>
          </a:p>
        </p:txBody>
      </p:sp>
      <p:sp>
        <p:nvSpPr>
          <p:cNvPr id="301" name="Google Shape;301;p33"/>
          <p:cNvSpPr txBox="1"/>
          <p:nvPr/>
        </p:nvSpPr>
        <p:spPr>
          <a:xfrm>
            <a:off x="6141141" y="836625"/>
            <a:ext cx="2104800" cy="52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500">
                <a:solidFill>
                  <a:srgbClr val="000000"/>
                </a:solidFill>
                <a:latin typeface="Inter"/>
                <a:ea typeface="Inter"/>
                <a:cs typeface="Inter"/>
                <a:sym typeface="Inter"/>
              </a:rPr>
              <a:t>Example</a:t>
            </a:r>
            <a:endParaRPr b="1" sz="1500">
              <a:solidFill>
                <a:srgbClr val="000000"/>
              </a:solidFill>
              <a:latin typeface="Inter"/>
              <a:ea typeface="Inter"/>
              <a:cs typeface="Inter"/>
              <a:sym typeface="Inter"/>
            </a:endParaRPr>
          </a:p>
        </p:txBody>
      </p:sp>
      <p:pic>
        <p:nvPicPr>
          <p:cNvPr id="302" name="Google Shape;302;p33"/>
          <p:cNvPicPr preferRelativeResize="0"/>
          <p:nvPr/>
        </p:nvPicPr>
        <p:blipFill rotWithShape="1">
          <a:blip r:embed="rId4">
            <a:alphaModFix/>
          </a:blip>
          <a:srcRect b="0" l="24434" r="24188" t="0"/>
          <a:stretch/>
        </p:blipFill>
        <p:spPr>
          <a:xfrm>
            <a:off x="5844100" y="1228244"/>
            <a:ext cx="2698849" cy="3859957"/>
          </a:xfrm>
          <a:prstGeom prst="rect">
            <a:avLst/>
          </a:prstGeom>
          <a:noFill/>
          <a:ln cap="flat" cmpd="sng" w="19050">
            <a:solidFill>
              <a:srgbClr val="38E0A4"/>
            </a:solidFill>
            <a:prstDash val="solid"/>
            <a:round/>
            <a:headEnd len="sm" w="sm" type="none"/>
            <a:tailEnd len="sm" w="sm" type="none"/>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34"/>
          <p:cNvSpPr txBox="1"/>
          <p:nvPr/>
        </p:nvSpPr>
        <p:spPr>
          <a:xfrm>
            <a:off x="272575" y="1575575"/>
            <a:ext cx="4956600" cy="2632200"/>
          </a:xfrm>
          <a:prstGeom prst="rect">
            <a:avLst/>
          </a:prstGeom>
          <a:noFill/>
          <a:ln>
            <a:noFill/>
          </a:ln>
        </p:spPr>
        <p:txBody>
          <a:bodyPr anchorCtr="0" anchor="t" bIns="0" lIns="0" spcFirstLastPara="1" rIns="0" wrap="square" tIns="0">
            <a:spAutoFit/>
          </a:bodyPr>
          <a:lstStyle/>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WWII atrocities highlighted the need for global human rights protections</a:t>
            </a:r>
            <a:endParaRPr sz="1900">
              <a:solidFill>
                <a:srgbClr val="231F20"/>
              </a:solidFill>
              <a:latin typeface="Inter"/>
              <a:ea typeface="Inter"/>
              <a:cs typeface="Inter"/>
              <a:sym typeface="Inter"/>
            </a:endParaRPr>
          </a:p>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UN Human Rights Commission (led by Eleanor Roosevelt) drafted the first global human rights framework</a:t>
            </a:r>
            <a:endParaRPr sz="1900">
              <a:solidFill>
                <a:srgbClr val="231F20"/>
              </a:solidFill>
              <a:latin typeface="Inter"/>
              <a:ea typeface="Inter"/>
              <a:cs typeface="Inter"/>
              <a:sym typeface="Inter"/>
            </a:endParaRPr>
          </a:p>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The Universal Declaration of Human Rights was proclaimed by the UN General Assembly in Paris on December 10, 1948.</a:t>
            </a:r>
            <a:endParaRPr sz="1900">
              <a:solidFill>
                <a:srgbClr val="231F20"/>
              </a:solidFill>
              <a:latin typeface="Inter"/>
              <a:ea typeface="Inter"/>
              <a:cs typeface="Inter"/>
              <a:sym typeface="Inter"/>
            </a:endParaRPr>
          </a:p>
        </p:txBody>
      </p:sp>
      <p:sp>
        <p:nvSpPr>
          <p:cNvPr id="308" name="Google Shape;308;p3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09" name="Google Shape;309;p34"/>
          <p:cNvGrpSpPr/>
          <p:nvPr/>
        </p:nvGrpSpPr>
        <p:grpSpPr>
          <a:xfrm>
            <a:off x="-127008" y="4615004"/>
            <a:ext cx="9398022" cy="468724"/>
            <a:chOff x="204" y="0"/>
            <a:chExt cx="25061391" cy="1249931"/>
          </a:xfrm>
        </p:grpSpPr>
        <p:grpSp>
          <p:nvGrpSpPr>
            <p:cNvPr id="310" name="Google Shape;310;p34"/>
            <p:cNvGrpSpPr/>
            <p:nvPr/>
          </p:nvGrpSpPr>
          <p:grpSpPr>
            <a:xfrm rot="5400000">
              <a:off x="12002369" y="-11663474"/>
              <a:ext cx="1249931" cy="24576878"/>
              <a:chOff x="0" y="-38100"/>
              <a:chExt cx="246900" cy="4854692"/>
            </a:xfrm>
          </p:grpSpPr>
          <p:sp>
            <p:nvSpPr>
              <p:cNvPr id="311" name="Google Shape;311;p3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12" name="Google Shape;312;p3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13" name="Google Shape;313;p3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14" name="Google Shape;314;p3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15" name="Google Shape;315;p3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16" name="Google Shape;316;p34"/>
          <p:cNvGrpSpPr/>
          <p:nvPr/>
        </p:nvGrpSpPr>
        <p:grpSpPr>
          <a:xfrm>
            <a:off x="7929578" y="-49020"/>
            <a:ext cx="781313" cy="885635"/>
            <a:chOff x="0" y="-130721"/>
            <a:chExt cx="2083500" cy="2361695"/>
          </a:xfrm>
        </p:grpSpPr>
        <p:grpSp>
          <p:nvGrpSpPr>
            <p:cNvPr id="317" name="Google Shape;317;p34"/>
            <p:cNvGrpSpPr/>
            <p:nvPr/>
          </p:nvGrpSpPr>
          <p:grpSpPr>
            <a:xfrm>
              <a:off x="75599" y="-130721"/>
              <a:ext cx="1932614" cy="2361695"/>
              <a:chOff x="0" y="-47625"/>
              <a:chExt cx="704100" cy="860425"/>
            </a:xfrm>
          </p:grpSpPr>
          <p:sp>
            <p:nvSpPr>
              <p:cNvPr id="318" name="Google Shape;318;p3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19" name="Google Shape;319;p3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20" name="Google Shape;320;p3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8</a:t>
              </a:r>
              <a:endParaRPr sz="700">
                <a:solidFill>
                  <a:schemeClr val="lt1"/>
                </a:solidFill>
              </a:endParaRPr>
            </a:p>
          </p:txBody>
        </p:sp>
      </p:grpSp>
      <p:sp>
        <p:nvSpPr>
          <p:cNvPr id="321" name="Google Shape;321;p3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22" name="Google Shape;322;p34"/>
          <p:cNvSpPr txBox="1"/>
          <p:nvPr/>
        </p:nvSpPr>
        <p:spPr>
          <a:xfrm>
            <a:off x="176977" y="-19050"/>
            <a:ext cx="76902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600">
                <a:solidFill>
                  <a:srgbClr val="231F20"/>
                </a:solidFill>
                <a:latin typeface="Halant"/>
                <a:ea typeface="Halant"/>
                <a:cs typeface="Halant"/>
                <a:sym typeface="Halant"/>
              </a:rPr>
              <a:t>UNITED NATIONS</a:t>
            </a:r>
            <a:endParaRPr b="1" sz="36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3600">
                <a:solidFill>
                  <a:srgbClr val="231F20"/>
                </a:solidFill>
                <a:latin typeface="Halant"/>
                <a:ea typeface="Halant"/>
                <a:cs typeface="Halant"/>
                <a:sym typeface="Halant"/>
              </a:rPr>
              <a:t>DECLARATION OF HUMAN RIGHTS</a:t>
            </a:r>
            <a:endParaRPr sz="100"/>
          </a:p>
        </p:txBody>
      </p:sp>
      <p:pic>
        <p:nvPicPr>
          <p:cNvPr id="323" name="Google Shape;323;p34"/>
          <p:cNvPicPr preferRelativeResize="0"/>
          <p:nvPr/>
        </p:nvPicPr>
        <p:blipFill>
          <a:blip r:embed="rId4">
            <a:alphaModFix/>
          </a:blip>
          <a:stretch>
            <a:fillRect/>
          </a:stretch>
        </p:blipFill>
        <p:spPr>
          <a:xfrm>
            <a:off x="5396955" y="1124025"/>
            <a:ext cx="3373074" cy="2674075"/>
          </a:xfrm>
          <a:prstGeom prst="rect">
            <a:avLst/>
          </a:prstGeom>
          <a:noFill/>
          <a:ln>
            <a:noFill/>
          </a:ln>
        </p:spPr>
      </p:pic>
      <p:sp>
        <p:nvSpPr>
          <p:cNvPr id="324" name="Google Shape;324;p34"/>
          <p:cNvSpPr txBox="1"/>
          <p:nvPr/>
        </p:nvSpPr>
        <p:spPr>
          <a:xfrm>
            <a:off x="5436625" y="3770375"/>
            <a:ext cx="3373200" cy="27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FDR Presidential Library and Museum, “Eleanor Roosevelt reads the Universal Declaration of Human Rights,” 1949. CC BY-2.0.</a:t>
            </a:r>
            <a:endParaRPr sz="12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